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C5142F-4F7D-EB4F-9BCA-57D61FCEB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Prijenos podataka u digitalnom sustavu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D4E8B7-D290-7542-AB06-42930172C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8720" y="5458046"/>
            <a:ext cx="3783420" cy="1134139"/>
          </a:xfrm>
        </p:spPr>
        <p:txBody>
          <a:bodyPr/>
          <a:lstStyle/>
          <a:p>
            <a:r>
              <a:rPr lang="hr-HR"/>
              <a:t>Marlena grubor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7940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66D903-7B0D-F84F-9E6F-C197C144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Računalna mreža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FE64B4-52FE-8247-AC94-8E1AE4456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1838"/>
            <a:ext cx="5209953" cy="4589720"/>
          </a:xfrm>
        </p:spPr>
        <p:txBody>
          <a:bodyPr>
            <a:normAutofit/>
          </a:bodyPr>
          <a:lstStyle/>
          <a:p>
            <a:r>
              <a:rPr lang="hr-HR" sz="3600"/>
              <a:t>Računalna mreža jest skup povezanih računala i uređaja koji mogu međusobno komunicirati i razmjenjivati podatke. </a:t>
            </a:r>
            <a:endParaRPr lang="sr-Latn-RS" sz="360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C7B1B755-F0CA-5140-8CCE-1EC6462B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74" y="1644280"/>
            <a:ext cx="54673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A7F036-B83B-CC40-9A5A-10A3D2BE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168349"/>
            <a:ext cx="9906000" cy="558208"/>
          </a:xfrm>
        </p:spPr>
        <p:txBody>
          <a:bodyPr/>
          <a:lstStyle/>
          <a:p>
            <a:r>
              <a:rPr lang="hr-HR"/>
              <a:t>Prijenos podataka u digitalnom sustavu:</a:t>
            </a:r>
            <a:endParaRPr lang="sr-Latn-RS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095525EE-970B-C04B-9666-99B0E6F9B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160" b="21160"/>
          <a:stretch/>
        </p:blipFill>
        <p:spPr>
          <a:xfrm>
            <a:off x="4917558" y="894908"/>
            <a:ext cx="3755136" cy="3101162"/>
          </a:xfrm>
        </p:spPr>
      </p:pic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CB7F815E-4B00-FB4F-B24B-1D319E922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1628" y="2514600"/>
            <a:ext cx="4385930" cy="3689094"/>
          </a:xfrm>
        </p:spPr>
        <p:txBody>
          <a:bodyPr>
            <a:noAutofit/>
          </a:bodyPr>
          <a:lstStyle/>
          <a:p>
            <a:r>
              <a:rPr lang="hr-HR" sz="2800"/>
              <a:t>Žičani(ethernet)-računala su povezana mrežnim kabelima.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/>
              <a:t>Bežični(wirelws)-povezivanje računala radiovalovima,mikrovalovima infracrvenim valovima.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/>
              <a:t>Optičke mreže(svjetlovod)-koriste se optičkim vlaknima za prijenos podataka.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800"/>
          </a:p>
          <a:p>
            <a:endParaRPr lang="sr-Latn-RS" sz="2800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id="{16260462-57DC-FC40-B457-D75AB16C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74" y="549016"/>
            <a:ext cx="3012559" cy="2995170"/>
          </a:xfrm>
          <a:prstGeom prst="rect">
            <a:avLst/>
          </a:prstGeom>
        </p:spPr>
      </p:pic>
      <p:pic>
        <p:nvPicPr>
          <p:cNvPr id="11" name="Slika 11">
            <a:extLst>
              <a:ext uri="{FF2B5EF4-FFF2-40B4-BE49-F238E27FC236}">
                <a16:creationId xmlns:a16="http://schemas.microsoft.com/office/drawing/2014/main" id="{24CAD84E-2760-4B42-BD44-E44E6C19E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02394"/>
            <a:ext cx="4876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9F54D6-20E0-9B48-90A6-DE259AB9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465" y="-629092"/>
            <a:ext cx="4787997" cy="123869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 err="1" smtClean="0"/>
              <a:t>Ku</a:t>
            </a:r>
            <a:r>
              <a:rPr lang="hr-HR" dirty="0" err="1"/>
              <a:t>Ć</a:t>
            </a:r>
            <a:r>
              <a:rPr lang="hr-HR" dirty="0" err="1" smtClean="0"/>
              <a:t>na</a:t>
            </a:r>
            <a:r>
              <a:rPr lang="hr-HR" dirty="0" smtClean="0"/>
              <a:t> </a:t>
            </a:r>
            <a:r>
              <a:rPr lang="hr-HR" dirty="0"/>
              <a:t>mreža</a:t>
            </a:r>
            <a:endParaRPr lang="sr-Latn-RS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46F9F7CA-F96A-CA4B-A026-4FB7EB2B8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3813" y="971550"/>
            <a:ext cx="5943600" cy="44577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DF4989D-4E65-FE45-91DB-ED4A74AE4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983510"/>
            <a:ext cx="4501115" cy="51815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err="1" smtClean="0"/>
              <a:t>Ku</a:t>
            </a:r>
            <a:r>
              <a:rPr lang="hr-HR" sz="2200" dirty="0" err="1" smtClean="0"/>
              <a:t>Ć</a:t>
            </a:r>
            <a:r>
              <a:rPr lang="hr-HR" sz="3200" dirty="0" err="1" smtClean="0"/>
              <a:t>na</a:t>
            </a:r>
            <a:r>
              <a:rPr lang="hr-HR" sz="3200" dirty="0" smtClean="0"/>
              <a:t> </a:t>
            </a:r>
            <a:r>
              <a:rPr lang="hr-HR" sz="3200" dirty="0"/>
              <a:t>mreža jest mreža za komunikaciju između digitalnih uređaja unutar doma ili stana.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Njome povezujemo uglavnom mali broj računala te dodatnu računalnu opremu poput pisača i mobilnih uređaja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8844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14B64-A4FD-3344-A511-5B7B7A7E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76" y="-2170814"/>
            <a:ext cx="3549121" cy="2971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/>
              <a:t>Lokalna mreža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243561-AFC8-CF47-9DEB-9FF29090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FAE7FF-8154-EE4E-8528-9C7C66E02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313" y="691117"/>
            <a:ext cx="4534220" cy="5528930"/>
          </a:xfrm>
        </p:spPr>
        <p:txBody>
          <a:bodyPr>
            <a:normAutofit/>
          </a:bodyPr>
          <a:lstStyle/>
          <a:p>
            <a:r>
              <a:rPr lang="hr-HR" sz="3200" dirty="0"/>
              <a:t>Lokalna mreža povezuje uređaje na manjim </a:t>
            </a:r>
            <a:r>
              <a:rPr lang="hr-HR" sz="3200" dirty="0" smtClean="0"/>
              <a:t>udaljenostima, npr</a:t>
            </a:r>
            <a:r>
              <a:rPr lang="hr-HR" sz="3200" dirty="0"/>
              <a:t>. U </a:t>
            </a:r>
            <a:r>
              <a:rPr lang="hr-HR" sz="3200" dirty="0" err="1"/>
              <a:t>zgradi,kući,školi</a:t>
            </a:r>
            <a:r>
              <a:rPr lang="hr-HR" sz="3200" dirty="0"/>
              <a:t> itd..</a:t>
            </a:r>
            <a:endParaRPr lang="sr-Latn-RS" sz="32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42CF183-0709-6C41-94BA-E3044CBD3580}"/>
              </a:ext>
            </a:extLst>
          </p:cNvPr>
          <p:cNvSpPr txBox="1"/>
          <p:nvPr/>
        </p:nvSpPr>
        <p:spPr>
          <a:xfrm>
            <a:off x="5181600" y="1429193"/>
            <a:ext cx="570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2000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2" name="Slika 12">
            <a:extLst>
              <a:ext uri="{FF2B5EF4-FFF2-40B4-BE49-F238E27FC236}">
                <a16:creationId xmlns:a16="http://schemas.microsoft.com/office/drawing/2014/main" id="{AB1DEE1C-1F1D-E947-A880-DFA80F9C2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981" y="-3298825"/>
            <a:ext cx="3200400" cy="1428750"/>
          </a:xfrm>
        </p:spPr>
      </p:pic>
      <p:pic>
        <p:nvPicPr>
          <p:cNvPr id="14" name="Slika 14">
            <a:extLst>
              <a:ext uri="{FF2B5EF4-FFF2-40B4-BE49-F238E27FC236}">
                <a16:creationId xmlns:a16="http://schemas.microsoft.com/office/drawing/2014/main" id="{64B0A400-99DC-EA46-843F-BC45944E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532" y="88605"/>
            <a:ext cx="7439445" cy="65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FBF387-A35B-E146-90E3-E48977D3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141413" y="-1630325"/>
            <a:ext cx="9905998" cy="203790"/>
          </a:xfrm>
        </p:spPr>
        <p:txBody>
          <a:bodyPr>
            <a:normAutofit fontScale="90000"/>
          </a:bodyPr>
          <a:lstStyle/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48207EB-9DD4-FF4D-B160-14425588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956206"/>
          </a:xfrm>
        </p:spPr>
        <p:txBody>
          <a:bodyPr/>
          <a:lstStyle/>
          <a:p>
            <a:r>
              <a:rPr lang="hr-HR"/>
              <a:t>Rasprostranje mreža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25367B-49DD-664D-847E-3C0B6E033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1412" y="4022650"/>
            <a:ext cx="4876800" cy="2223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200"/>
              <a:t>Rasprostranje mreža(wan)sastoji se od više lokalnih i gradskih mreža povezanih na većim udaljenostima poput gradova,država i kontinenta</a:t>
            </a:r>
            <a:endParaRPr lang="sr-Latn-RS" sz="320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BBF4564-4549-F743-AEE5-C963745D3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1355650"/>
          </a:xfrm>
        </p:spPr>
        <p:txBody>
          <a:bodyPr/>
          <a:lstStyle/>
          <a:p>
            <a:r>
              <a:rPr lang="hr-HR"/>
              <a:t>Mrežna kartica</a:t>
            </a:r>
            <a:endParaRPr lang="sr-Latn-RS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B2F27CA-C291-764B-ADE2-430B7A536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4554279"/>
            <a:ext cx="4876801" cy="1896140"/>
          </a:xfrm>
        </p:spPr>
        <p:txBody>
          <a:bodyPr>
            <a:normAutofit fontScale="85000" lnSpcReduction="10000"/>
          </a:bodyPr>
          <a:lstStyle/>
          <a:p>
            <a:r>
              <a:rPr lang="hr-HR" sz="3200" dirty="0"/>
              <a:t>Mrežna kartica </a:t>
            </a:r>
            <a:r>
              <a:rPr lang="hr-HR" sz="3200" dirty="0" err="1"/>
              <a:t>omogučava</a:t>
            </a:r>
            <a:r>
              <a:rPr lang="hr-HR" sz="3200" dirty="0"/>
              <a:t> računalima slanje i primanje podataka u lokalnoj mreži.</a:t>
            </a:r>
            <a:endParaRPr lang="sr-Latn-RS" sz="3200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5E962648-6F97-E040-A8D8-B88E5E8E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1" y="0"/>
            <a:ext cx="5969998" cy="3366977"/>
          </a:xfrm>
          <a:prstGeom prst="rect">
            <a:avLst/>
          </a:prstGeom>
        </p:spPr>
      </p:pic>
      <p:pic>
        <p:nvPicPr>
          <p:cNvPr id="9" name="Slika 9">
            <a:extLst>
              <a:ext uri="{FF2B5EF4-FFF2-40B4-BE49-F238E27FC236}">
                <a16:creationId xmlns:a16="http://schemas.microsoft.com/office/drawing/2014/main" id="{A74EA59A-9137-6943-9FEA-7215F0BF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" y="62022"/>
            <a:ext cx="5969998" cy="303028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63ABC066-0B59-6C4F-A8B7-70F20E4B7D0E}"/>
              </a:ext>
            </a:extLst>
          </p:cNvPr>
          <p:cNvSpPr txBox="1"/>
          <p:nvPr/>
        </p:nvSpPr>
        <p:spPr>
          <a:xfrm>
            <a:off x="6687878" y="0"/>
            <a:ext cx="3147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r-HR" sz="2000" b="1" dirty="0" smtClean="0">
                <a:solidFill>
                  <a:srgbClr val="FF0000"/>
                </a:solidFill>
              </a:rPr>
              <a:t>Žičana </a:t>
            </a:r>
            <a:r>
              <a:rPr lang="hr-HR" sz="2000" b="1" dirty="0">
                <a:solidFill>
                  <a:srgbClr val="FF0000"/>
                </a:solidFill>
              </a:rPr>
              <a:t>mrežna kartica</a:t>
            </a:r>
            <a:endParaRPr lang="sr-Latn-R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1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Široki zaslon</PresentationFormat>
  <Paragraphs>18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Mreža</vt:lpstr>
      <vt:lpstr>Prijenos podataka u digitalnom sustavu</vt:lpstr>
      <vt:lpstr>Računalna mreža</vt:lpstr>
      <vt:lpstr>Prijenos podataka u digitalnom sustavu:</vt:lpstr>
      <vt:lpstr>KuĆna mreža</vt:lpstr>
      <vt:lpstr>Lokalna mreža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Prijenos podataka u digitalnom sustavu</dc:title>
  <dc:creator>Nepoznati korisnik</dc:creator>
  <cp:lastModifiedBy>Korisnik</cp:lastModifiedBy>
  <cp:revision>3</cp:revision>
  <dcterms:created xsi:type="dcterms:W3CDTF">2020-11-20T17:10:56Z</dcterms:created>
  <dcterms:modified xsi:type="dcterms:W3CDTF">2020-12-17T13:17:22Z</dcterms:modified>
</cp:coreProperties>
</file>