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56"/>
  </p:notesMasterIdLst>
  <p:handoutMasterIdLst>
    <p:handoutMasterId r:id="rId5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presProps" Target="presProps.xml"/><Relationship Id="rId5" Type="http://schemas.openxmlformats.org/officeDocument/2006/relationships/slide" Target="slides/slide1.xml"/><Relationship Id="rId61" Type="http://schemas.openxmlformats.org/officeDocument/2006/relationships/tableStyles" Target="tableStyle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Ctr="0" compatLnSpc="0"/>
          <a:lstStyle/>
          <a:p>
            <a:pPr hangingPunct="0">
              <a:defRPr sz="1400"/>
            </a:pPr>
            <a:endParaRPr lang="hr-HR" sz="1200"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Rezervirano mjesto datuma 2"/>
          <p:cNvSpPr txBox="1">
            <a:spLocks noGrp="1"/>
          </p:cNvSpPr>
          <p:nvPr>
            <p:ph type="dt" sz="quarter" idx="1"/>
          </p:nvPr>
        </p:nvSpPr>
        <p:spPr>
          <a:xfrm>
            <a:off x="3881795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Ctr="0" compatLnSpc="0"/>
          <a:lstStyle/>
          <a:p>
            <a:pPr algn="r" hangingPunct="0">
              <a:defRPr sz="1400"/>
            </a:pPr>
            <a:endParaRPr lang="hr-HR" sz="1200"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Rezervirano mjesto podnožja 3"/>
          <p:cNvSpPr txBox="1">
            <a:spLocks noGrp="1"/>
          </p:cNvSpPr>
          <p:nvPr>
            <p:ph type="ftr" sz="quarter" idx="2"/>
          </p:nvPr>
        </p:nvSpPr>
        <p:spPr>
          <a:xfrm>
            <a:off x="0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anchorCtr="0" compatLnSpc="0"/>
          <a:lstStyle/>
          <a:p>
            <a:pPr hangingPunct="0">
              <a:defRPr sz="1400"/>
            </a:pPr>
            <a:endParaRPr lang="hr-HR" sz="1200"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Rezervirano mjesto broja slajda 4"/>
          <p:cNvSpPr txBox="1">
            <a:spLocks noGrp="1"/>
          </p:cNvSpPr>
          <p:nvPr>
            <p:ph type="sldNum" sz="quarter" idx="3"/>
          </p:nvPr>
        </p:nvSpPr>
        <p:spPr>
          <a:xfrm>
            <a:off x="3881795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anchorCtr="0" compatLnSpc="0"/>
          <a:lstStyle/>
          <a:p>
            <a:pPr algn="r" hangingPunct="0">
              <a:defRPr sz="1400"/>
            </a:pPr>
            <a:fld id="{24795967-99DA-48AA-B70F-EC686E746147}" type="slidenum">
              <a:t>‹#›</a:t>
            </a:fld>
            <a:endParaRPr lang="hr-HR" sz="1200">
              <a:latin typeface="Arial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64017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hr-HR"/>
          </a:p>
        </p:txBody>
      </p:sp>
      <p:sp>
        <p:nvSpPr>
          <p:cNvPr id="4" name="Rezervirano mjesto zaglavlja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hr-H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hr-HR"/>
          </a:p>
        </p:txBody>
      </p:sp>
      <p:sp>
        <p:nvSpPr>
          <p:cNvPr id="5" name="Rezervirano mjesto datuma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hr-H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hr-HR"/>
          </a:p>
        </p:txBody>
      </p:sp>
      <p:sp>
        <p:nvSpPr>
          <p:cNvPr id="6" name="Rezervirano mjesto podnožja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hr-H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hr-HR"/>
          </a:p>
        </p:txBody>
      </p:sp>
      <p:sp>
        <p:nvSpPr>
          <p:cNvPr id="7" name="Rezervirano mjesto broja slajda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hr-H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7BDAA56D-E50C-4B45-BFAD-F11FC8F84411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830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hr-HR" sz="2000" b="0" i="0" u="none" strike="noStrike" kern="1200">
        <a:ln>
          <a:noFill/>
        </a:ln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6839"/>
          </a:xfrm>
        </p:spPr>
        <p:txBody>
          <a:bodyPr wrap="square" lIns="90000" tIns="45000" rIns="90000" bIns="45000" anchor="t"/>
          <a:lstStyle/>
          <a:p>
            <a:pPr lvl="0" algn="l" hangingPunct="1"/>
            <a:fld id="{97CB3AFD-E431-402F-83CC-2BF8A153566C}" type="slidenum">
              <a:t>40</a:t>
            </a:fld>
            <a:endParaRPr lang="hr-HR" sz="1800">
              <a:solidFill>
                <a:srgbClr val="000000"/>
              </a:solidFill>
              <a:latin typeface="+mn-lt" pitchFamily="18"/>
              <a:ea typeface="+mn-ea" pitchFamily="2"/>
              <a:cs typeface="+mn-cs" pitchFamily="2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square" lIns="90000" tIns="45000" rIns="90000" bIns="45000" anchor="t"/>
          <a:lstStyle/>
          <a:p>
            <a:pPr lvl="0"/>
            <a:endParaRPr lang="hr-H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zervirano mjesto bilježaka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10AF671-FA0D-46C7-839B-FD735ECD0CC4}" type="datetime1">
              <a:rPr lang="hr-HR" smtClean="0"/>
              <a:pPr lvl="0"/>
              <a:t>12.12.2020.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D35C368-914D-40FB-AB15-612A5C1D4F66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6838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10AF671-FA0D-46C7-839B-FD735ECD0CC4}" type="datetime1">
              <a:rPr lang="hr-HR" smtClean="0"/>
              <a:pPr lvl="0"/>
              <a:t>12.12.2020.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CCE7971-4809-475A-8C8F-E85D19D16BED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664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15138" y="274638"/>
            <a:ext cx="2117725" cy="5856287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05538" cy="585628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10AF671-FA0D-46C7-839B-FD735ECD0CC4}" type="datetime1">
              <a:rPr lang="hr-HR" smtClean="0"/>
              <a:pPr lvl="0"/>
              <a:t>12.12.2020.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0F6BF5C-455D-413E-BAC3-32EFC9452C6E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611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948A0F6-2950-449E-BE36-43370C2D70B7}" type="datetime1">
              <a:rPr lang="hr-HR" smtClean="0"/>
              <a:pPr lvl="0"/>
              <a:t>12.12.2020.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CA1F490-7DCD-4F83-877B-8DC27D83F69F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414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948A0F6-2950-449E-BE36-43370C2D70B7}" type="datetime1">
              <a:rPr lang="hr-HR" smtClean="0"/>
              <a:pPr lvl="0"/>
              <a:t>12.12.2020.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CBD3996-A09F-4292-AB78-E4F6C697EE96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9713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948A0F6-2950-449E-BE36-43370C2D70B7}" type="datetime1">
              <a:rPr lang="hr-HR" smtClean="0"/>
              <a:pPr lvl="0"/>
              <a:t>12.12.2020.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659FA62-5F97-44C2-BB20-E22FB3256F30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492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948A0F6-2950-449E-BE36-43370C2D70B7}" type="datetime1">
              <a:rPr lang="hr-HR" smtClean="0"/>
              <a:pPr lvl="0"/>
              <a:t>12.12.2020.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110ADC3-1DFF-4980-964E-785878663E89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4856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948A0F6-2950-449E-BE36-43370C2D70B7}" type="datetime1">
              <a:rPr lang="hr-HR" smtClean="0"/>
              <a:pPr lvl="0"/>
              <a:t>12.12.2020.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32451D2-82C0-416B-8464-2F27EE8546EA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452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948A0F6-2950-449E-BE36-43370C2D70B7}" type="datetime1">
              <a:rPr lang="hr-HR" smtClean="0"/>
              <a:pPr lvl="0"/>
              <a:t>12.12.2020.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D50A5D8-8FE4-4E79-B763-B3D5040190E2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4686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948A0F6-2950-449E-BE36-43370C2D70B7}" type="datetime1">
              <a:rPr lang="hr-HR" smtClean="0"/>
              <a:pPr lvl="0"/>
              <a:t>12.12.2020.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9E136BB-5D20-4FBC-B742-D5A152848BF0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128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948A0F6-2950-449E-BE36-43370C2D70B7}" type="datetime1">
              <a:rPr lang="hr-HR" smtClean="0"/>
              <a:pPr lvl="0"/>
              <a:t>12.12.2020.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AC01920-D483-4B7A-87E9-E8D2DECBFC34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9195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10AF671-FA0D-46C7-839B-FD735ECD0CC4}" type="datetime1">
              <a:rPr lang="hr-HR" smtClean="0"/>
              <a:pPr lvl="0"/>
              <a:t>12.12.2020.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C2DDA57-11F0-4E3E-9850-3167F62602F2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086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948A0F6-2950-449E-BE36-43370C2D70B7}" type="datetime1">
              <a:rPr lang="hr-HR" smtClean="0"/>
              <a:pPr lvl="0"/>
              <a:t>12.12.2020.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B13D18D-67FF-4695-818A-767BCB56A20A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82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948A0F6-2950-449E-BE36-43370C2D70B7}" type="datetime1">
              <a:rPr lang="hr-HR" smtClean="0"/>
              <a:pPr lvl="0"/>
              <a:t>12.12.2020.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0F0CEFA-EAE9-484D-A669-F569AD038694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8057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43700" y="360363"/>
            <a:ext cx="2095500" cy="5770562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60363"/>
            <a:ext cx="6134100" cy="5770562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948A0F6-2950-449E-BE36-43370C2D70B7}" type="datetime1">
              <a:rPr lang="hr-HR" smtClean="0"/>
              <a:pPr lvl="0"/>
              <a:t>12.12.2020.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0802612-A9F4-4DB8-9760-9D37C5B5468B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316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8831DA9-EFE9-4CB2-AFD5-330C3E4F0755}" type="datetime1">
              <a:rPr lang="hr-HR" smtClean="0"/>
              <a:pPr lvl="0"/>
              <a:t>12.12.2020.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3FD9709-4BE0-4354-AA7C-794ABA00E3A2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7017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8831DA9-EFE9-4CB2-AFD5-330C3E4F0755}" type="datetime1">
              <a:rPr lang="hr-HR" smtClean="0"/>
              <a:pPr lvl="0"/>
              <a:t>12.12.2020.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FC61DF6-C681-44F2-AB54-449A33EB9B14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881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8831DA9-EFE9-4CB2-AFD5-330C3E4F0755}" type="datetime1">
              <a:rPr lang="hr-HR" smtClean="0"/>
              <a:pPr lvl="0"/>
              <a:t>12.12.2020.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C853AE2-D4F4-4D81-9B21-5B1BE6899B67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023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8831DA9-EFE9-4CB2-AFD5-330C3E4F0755}" type="datetime1">
              <a:rPr lang="hr-HR" smtClean="0"/>
              <a:pPr lvl="0"/>
              <a:t>12.12.2020.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8C832C9-E00E-4860-8971-65C430B3F9CA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405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8831DA9-EFE9-4CB2-AFD5-330C3E4F0755}" type="datetime1">
              <a:rPr lang="hr-HR" smtClean="0"/>
              <a:pPr lvl="0"/>
              <a:t>12.12.2020.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287D0B1-AADA-41A3-BA87-24BB9EF08BDE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176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8831DA9-EFE9-4CB2-AFD5-330C3E4F0755}" type="datetime1">
              <a:rPr lang="hr-HR" smtClean="0"/>
              <a:pPr lvl="0"/>
              <a:t>12.12.2020.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80B7ED8-9AAD-410E-BC15-35536017CB68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928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8831DA9-EFE9-4CB2-AFD5-330C3E4F0755}" type="datetime1">
              <a:rPr lang="hr-HR" smtClean="0"/>
              <a:pPr lvl="0"/>
              <a:t>12.12.2020.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D423B36-2C03-4E6C-9920-74562B892B21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737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10AF671-FA0D-46C7-839B-FD735ECD0CC4}" type="datetime1">
              <a:rPr lang="hr-HR" smtClean="0"/>
              <a:pPr lvl="0"/>
              <a:t>12.12.2020.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786B3BE-15E8-4EC0-A791-304C5416A4F4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607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8831DA9-EFE9-4CB2-AFD5-330C3E4F0755}" type="datetime1">
              <a:rPr lang="hr-HR" smtClean="0"/>
              <a:pPr lvl="0"/>
              <a:t>12.12.2020.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04A87B5-694C-4D08-BEE4-18926B1ABC00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514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8831DA9-EFE9-4CB2-AFD5-330C3E4F0755}" type="datetime1">
              <a:rPr lang="hr-HR" smtClean="0"/>
              <a:pPr lvl="0"/>
              <a:t>12.12.2020.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887F814-CD33-4066-8FC7-3F68A65B1940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72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8831DA9-EFE9-4CB2-AFD5-330C3E4F0755}" type="datetime1">
              <a:rPr lang="hr-HR" smtClean="0"/>
              <a:pPr lvl="0"/>
              <a:t>12.12.2020.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35C559F-B4F3-48D1-ABA7-78C9E53CA98F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977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7400" cy="585787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787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8831DA9-EFE9-4CB2-AFD5-330C3E4F0755}" type="datetime1">
              <a:rPr lang="hr-HR" smtClean="0"/>
              <a:pPr lvl="0"/>
              <a:t>12.12.2020.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5361636-1D73-4BCF-AB30-44048C97DAF5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689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2AEF88A-3700-4483-930C-D4B5F84B589B}" type="datetime1">
              <a:rPr lang="hr-HR" smtClean="0"/>
              <a:pPr lvl="0"/>
              <a:t>12.12.2020.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228FB9F-313B-437A-866C-E7190936C183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257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2AEF88A-3700-4483-930C-D4B5F84B589B}" type="datetime1">
              <a:rPr lang="hr-HR" smtClean="0"/>
              <a:pPr lvl="0"/>
              <a:t>12.12.2020.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7DD5530-F30E-47A0-8B3F-E1792D686DA1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173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2AEF88A-3700-4483-930C-D4B5F84B589B}" type="datetime1">
              <a:rPr lang="hr-HR" smtClean="0"/>
              <a:pPr lvl="0"/>
              <a:t>12.12.2020.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3921599-883F-432A-B6BA-655A07C25B1E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6512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435100" y="1447800"/>
            <a:ext cx="3671888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259388" y="1447800"/>
            <a:ext cx="3673475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2AEF88A-3700-4483-930C-D4B5F84B589B}" type="datetime1">
              <a:rPr lang="hr-HR" smtClean="0"/>
              <a:pPr lvl="0"/>
              <a:t>12.12.2020.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754765F-AA01-47F2-AA8F-D8DDCDB401FE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774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2AEF88A-3700-4483-930C-D4B5F84B589B}" type="datetime1">
              <a:rPr lang="hr-HR" smtClean="0"/>
              <a:pPr lvl="0"/>
              <a:t>12.12.2020.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B9B1AAE-E6B9-45EB-B73E-AC7530CE6938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8043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2AEF88A-3700-4483-930C-D4B5F84B589B}" type="datetime1">
              <a:rPr lang="hr-HR" smtClean="0"/>
              <a:pPr lvl="0"/>
              <a:t>12.12.2020.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BD46F8E-23F1-4B2A-BCE5-30CDD218CE86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589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10AF671-FA0D-46C7-839B-FD735ECD0CC4}" type="datetime1">
              <a:rPr lang="hr-HR" smtClean="0"/>
              <a:pPr lvl="0"/>
              <a:t>12.12.2020.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A980A22-B991-4131-A252-221C9C03126F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983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2AEF88A-3700-4483-930C-D4B5F84B589B}" type="datetime1">
              <a:rPr lang="hr-HR" smtClean="0"/>
              <a:pPr lvl="0"/>
              <a:t>12.12.2020.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2CA3955-DB1F-4260-9093-6CFC5AE9A63F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862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2AEF88A-3700-4483-930C-D4B5F84B589B}" type="datetime1">
              <a:rPr lang="hr-HR" smtClean="0"/>
              <a:pPr lvl="0"/>
              <a:t>12.12.2020.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3792FB5-8F13-4840-96DA-53F4B9832F4C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824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2AEF88A-3700-4483-930C-D4B5F84B589B}" type="datetime1">
              <a:rPr lang="hr-HR" smtClean="0"/>
              <a:pPr lvl="0"/>
              <a:t>12.12.2020.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8A944E5-8A27-4E93-A65A-C1237B2A3CA2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2870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2AEF88A-3700-4483-930C-D4B5F84B589B}" type="datetime1">
              <a:rPr lang="hr-HR" smtClean="0"/>
              <a:pPr lvl="0"/>
              <a:t>12.12.2020.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299D15E-0E73-495A-B922-05470F91B66E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3331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059613" y="274638"/>
            <a:ext cx="1873250" cy="5973762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435100" y="274638"/>
            <a:ext cx="5472113" cy="5973762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2AEF88A-3700-4483-930C-D4B5F84B589B}" type="datetime1">
              <a:rPr lang="hr-HR" smtClean="0"/>
              <a:pPr lvl="0"/>
              <a:t>12.12.2020.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D905E5A-6DDF-4776-8980-5312C9719150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5917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10AF671-FA0D-46C7-839B-FD735ECD0CC4}" type="datetime1">
              <a:rPr lang="hr-HR" smtClean="0"/>
              <a:pPr lvl="0"/>
              <a:t>12.12.2020.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4B74A5-9AA5-4F74-BDEC-D923FE967FB8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413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10AF671-FA0D-46C7-839B-FD735ECD0CC4}" type="datetime1">
              <a:rPr lang="hr-HR" smtClean="0"/>
              <a:pPr lvl="0"/>
              <a:t>12.12.2020.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CAA894A-76FB-490E-97F4-3E3E62D31F97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439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10AF671-FA0D-46C7-839B-FD735ECD0CC4}" type="datetime1">
              <a:rPr lang="hr-HR" smtClean="0"/>
              <a:pPr lvl="0"/>
              <a:t>12.12.2020.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25C741A-CF4C-4444-9B25-2DEB7A13E613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140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10AF671-FA0D-46C7-839B-FD735ECD0CC4}" type="datetime1">
              <a:rPr lang="hr-HR" smtClean="0"/>
              <a:pPr lvl="0"/>
              <a:t>12.12.2020.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7AC8218-E199-401C-A90B-B296267CCD4A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039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10AF671-FA0D-46C7-839B-FD735ECD0CC4}" type="datetime1">
              <a:rPr lang="hr-HR" smtClean="0"/>
              <a:pPr lvl="0"/>
              <a:t>12.12.2020.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4B8FE85-26C8-4C27-B038-A3DD6F393939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4050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e 6"/>
          <p:cNvSpPr/>
          <p:nvPr/>
        </p:nvSpPr>
        <p:spPr>
          <a:xfrm>
            <a:off x="-815760" y="-815760"/>
            <a:ext cx="1638360" cy="1638360"/>
          </a:xfrm>
          <a:custGeom>
            <a:avLst>
              <a:gd name="f0" fmla="val 5400000"/>
              <a:gd name="f1" fmla="val 540212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val 10800"/>
              <a:gd name="f11" fmla="val 21599999"/>
              <a:gd name="f12" fmla="min 0 21600"/>
              <a:gd name="f13" fmla="max 0 21600"/>
              <a:gd name="f14" fmla="*/ f9 1 2"/>
              <a:gd name="f15" fmla="*/ f6 1 21600"/>
              <a:gd name="f16" fmla="*/ f7 1 21600"/>
              <a:gd name="f17" fmla="*/ f9 1 180"/>
              <a:gd name="f18" fmla="pin 0 f1 10800"/>
              <a:gd name="f19" fmla="pin 0 f0 21599999"/>
              <a:gd name="f20" fmla="+- f13 0 f12"/>
              <a:gd name="f21" fmla="+- 10800 0 f18"/>
              <a:gd name="f22" fmla="+- 10800 f18 0"/>
              <a:gd name="f23" fmla="+- 0 0 f19"/>
              <a:gd name="f24" fmla="*/ f18 f18 1"/>
              <a:gd name="f25" fmla="*/ f20 1 2"/>
              <a:gd name="f26" fmla="+- f23 f4 0"/>
              <a:gd name="f27" fmla="+- f12 f25 0"/>
              <a:gd name="f28" fmla="*/ f25 f25 1"/>
              <a:gd name="f29" fmla="min f21 f22"/>
              <a:gd name="f30" fmla="max f21 f22"/>
              <a:gd name="f31" fmla="*/ f26 f5 1"/>
              <a:gd name="f32" fmla="+- f30 0 f29"/>
              <a:gd name="f33" fmla="*/ f31 1 f3"/>
              <a:gd name="f34" fmla="*/ f32 1 2"/>
              <a:gd name="f35" fmla="+- 0 0 f33"/>
              <a:gd name="f36" fmla="+- f29 f34 0"/>
              <a:gd name="f37" fmla="*/ f34 f34 1"/>
              <a:gd name="f38" fmla="val f35"/>
              <a:gd name="f39" fmla="*/ f38 f17 1"/>
              <a:gd name="f40" fmla="*/ f38 f9 1"/>
              <a:gd name="f41" fmla="+- 0 0 f39"/>
              <a:gd name="f42" fmla="*/ f40 1 f5"/>
              <a:gd name="f43" fmla="*/ f41 f3 1"/>
              <a:gd name="f44" fmla="+- 0 0 f42"/>
              <a:gd name="f45" fmla="*/ f43 1 f9"/>
              <a:gd name="f46" fmla="+- f44 f9 0"/>
              <a:gd name="f47" fmla="+- f45 0 f4"/>
              <a:gd name="f48" fmla="+- f46 f14 0"/>
              <a:gd name="f49" fmla="sin 1 f47"/>
              <a:gd name="f50" fmla="cos 1 f47"/>
              <a:gd name="f51" fmla="+- 0 0 f48"/>
              <a:gd name="f52" fmla="+- 0 0 f49"/>
              <a:gd name="f53" fmla="+- 0 0 f50"/>
              <a:gd name="f54" fmla="*/ f51 f3 1"/>
              <a:gd name="f55" fmla="*/ 10800 f52 1"/>
              <a:gd name="f56" fmla="*/ 10800 f53 1"/>
              <a:gd name="f57" fmla="*/ f54 1 f9"/>
              <a:gd name="f58" fmla="+- f55 10800 0"/>
              <a:gd name="f59" fmla="+- f56 10800 0"/>
              <a:gd name="f60" fmla="+- f57 0 f4"/>
              <a:gd name="f61" fmla="+- 21600 0 f58"/>
              <a:gd name="f62" fmla="cos 1 f60"/>
              <a:gd name="f63" fmla="sin 1 f60"/>
              <a:gd name="f64" fmla="+- f59 0 f27"/>
              <a:gd name="f65" fmla="+- f58 0 f27"/>
              <a:gd name="f66" fmla="+- f58 0 f36"/>
              <a:gd name="f67" fmla="+- f59 0 f36"/>
              <a:gd name="f68" fmla="+- 0 0 f62"/>
              <a:gd name="f69" fmla="+- 0 0 f63"/>
              <a:gd name="f70" fmla="+- f61 0 f27"/>
              <a:gd name="f71" fmla="at2 f65 f64"/>
              <a:gd name="f72" fmla="+- f61 0 f36"/>
              <a:gd name="f73" fmla="at2 f66 f67"/>
              <a:gd name="f74" fmla="*/ f18 f68 1"/>
              <a:gd name="f75" fmla="*/ f18 f69 1"/>
              <a:gd name="f76" fmla="at2 f70 f64"/>
              <a:gd name="f77" fmla="+- f71 f4 0"/>
              <a:gd name="f78" fmla="+- f73 f4 0"/>
              <a:gd name="f79" fmla="at2 f72 f67"/>
              <a:gd name="f80" fmla="*/ f74 f74 1"/>
              <a:gd name="f81" fmla="*/ f75 f75 1"/>
              <a:gd name="f82" fmla="+- f76 f4 0"/>
              <a:gd name="f83" fmla="*/ f77 f9 1"/>
              <a:gd name="f84" fmla="*/ f78 f9 1"/>
              <a:gd name="f85" fmla="+- f79 f4 0"/>
              <a:gd name="f86" fmla="+- f80 f81 0"/>
              <a:gd name="f87" fmla="*/ f82 f9 1"/>
              <a:gd name="f88" fmla="*/ f83 1 f3"/>
              <a:gd name="f89" fmla="*/ f84 1 f3"/>
              <a:gd name="f90" fmla="*/ f85 f9 1"/>
              <a:gd name="f91" fmla="sqrt f86"/>
              <a:gd name="f92" fmla="*/ f87 1 f3"/>
              <a:gd name="f93" fmla="+- 0 0 f88"/>
              <a:gd name="f94" fmla="+- 0 0 f89"/>
              <a:gd name="f95" fmla="*/ f90 1 f3"/>
              <a:gd name="f96" fmla="*/ f24 1 f91"/>
              <a:gd name="f97" fmla="+- 0 0 f92"/>
              <a:gd name="f98" fmla="+- 0 0 f93"/>
              <a:gd name="f99" fmla="+- 0 0 f95"/>
              <a:gd name="f100" fmla="+- 0 0 f94"/>
              <a:gd name="f101" fmla="*/ f68 f96 1"/>
              <a:gd name="f102" fmla="*/ f69 f96 1"/>
              <a:gd name="f103" fmla="+- 0 0 f97"/>
              <a:gd name="f104" fmla="*/ f98 f3 1"/>
              <a:gd name="f105" fmla="*/ f100 f3 1"/>
              <a:gd name="f106" fmla="+- 0 0 f99"/>
              <a:gd name="f107" fmla="+- 10800 0 f101"/>
              <a:gd name="f108" fmla="+- 10800 0 f102"/>
              <a:gd name="f109" fmla="*/ f103 f3 1"/>
              <a:gd name="f110" fmla="*/ f104 1 f9"/>
              <a:gd name="f111" fmla="*/ f105 1 f9"/>
              <a:gd name="f112" fmla="*/ f106 f3 1"/>
              <a:gd name="f113" fmla="*/ f107 f15 1"/>
              <a:gd name="f114" fmla="*/ f108 f16 1"/>
              <a:gd name="f115" fmla="*/ f109 1 f9"/>
              <a:gd name="f116" fmla="+- f110 0 f4"/>
              <a:gd name="f117" fmla="+- f111 0 f4"/>
              <a:gd name="f118" fmla="*/ f112 1 f9"/>
              <a:gd name="f119" fmla="+- f115 0 f4"/>
              <a:gd name="f120" fmla="cos 1 f117"/>
              <a:gd name="f121" fmla="sin 1 f117"/>
              <a:gd name="f122" fmla="+- f118 0 f4"/>
              <a:gd name="f123" fmla="cos 1 f119"/>
              <a:gd name="f124" fmla="sin 1 f119"/>
              <a:gd name="f125" fmla="+- f116 0 f119"/>
              <a:gd name="f126" fmla="+- 0 0 f120"/>
              <a:gd name="f127" fmla="+- 0 0 f121"/>
              <a:gd name="f128" fmla="+- f122 0 f117"/>
              <a:gd name="f129" fmla="+- 0 0 f123"/>
              <a:gd name="f130" fmla="+- 0 0 f124"/>
              <a:gd name="f131" fmla="+- f125 0 f2"/>
              <a:gd name="f132" fmla="*/ f34 f126 1"/>
              <a:gd name="f133" fmla="*/ f34 f127 1"/>
              <a:gd name="f134" fmla="+- f128 f2 0"/>
              <a:gd name="f135" fmla="*/ f25 f129 1"/>
              <a:gd name="f136" fmla="*/ f25 f130 1"/>
              <a:gd name="f137" fmla="?: f125 f131 f125"/>
              <a:gd name="f138" fmla="*/ f132 f132 1"/>
              <a:gd name="f139" fmla="*/ f133 f133 1"/>
              <a:gd name="f140" fmla="?: f128 f128 f134"/>
              <a:gd name="f141" fmla="*/ f135 f135 1"/>
              <a:gd name="f142" fmla="*/ f136 f136 1"/>
              <a:gd name="f143" fmla="+- f138 f139 0"/>
              <a:gd name="f144" fmla="+- f141 f142 0"/>
              <a:gd name="f145" fmla="sqrt f143"/>
              <a:gd name="f146" fmla="sqrt f144"/>
              <a:gd name="f147" fmla="*/ f37 1 f145"/>
              <a:gd name="f148" fmla="*/ f28 1 f146"/>
              <a:gd name="f149" fmla="*/ f126 f147 1"/>
              <a:gd name="f150" fmla="*/ f127 f147 1"/>
              <a:gd name="f151" fmla="*/ f129 f148 1"/>
              <a:gd name="f152" fmla="*/ f130 f148 1"/>
              <a:gd name="f153" fmla="+- f36 0 f149"/>
              <a:gd name="f154" fmla="+- f36 0 f150"/>
              <a:gd name="f155" fmla="+- f27 0 f151"/>
              <a:gd name="f156" fmla="+- f27 0 f152"/>
            </a:gdLst>
            <a:ahLst>
              <a:ahPolar gdRefR="f1" minR="f8" maxR="f10" gdRefAng="f0" minAng="f8" maxAng="f11">
                <a:pos x="f113" y="f114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55" y="f156"/>
                </a:moveTo>
                <a:arcTo wR="f25" hR="f25" stAng="f119" swAng="f137"/>
                <a:lnTo>
                  <a:pt x="f153" y="f154"/>
                </a:lnTo>
                <a:arcTo wR="f34" hR="f34" stAng="f117" swAng="f140"/>
                <a:close/>
              </a:path>
            </a:pathLst>
          </a:custGeom>
          <a:solidFill>
            <a:srgbClr val="FCFAF4">
              <a:alpha val="33000"/>
            </a:srgbClr>
          </a:solidFill>
          <a:ln w="3240">
            <a:solidFill>
              <a:srgbClr val="D1C3A0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Oval 7"/>
          <p:cNvSpPr/>
          <p:nvPr/>
        </p:nvSpPr>
        <p:spPr>
          <a:xfrm>
            <a:off x="168840" y="21240"/>
            <a:ext cx="1701719" cy="170171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7360">
            <a:solidFill>
              <a:srgbClr val="FFF4DD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Donut 10"/>
          <p:cNvSpPr/>
          <p:nvPr/>
        </p:nvSpPr>
        <p:spPr>
          <a:xfrm rot="2315400">
            <a:off x="183145" y="1055011"/>
            <a:ext cx="1125360" cy="1102320"/>
          </a:xfrm>
          <a:custGeom>
            <a:avLst>
              <a:gd name="f0" fmla="val 54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*/ 5419351 1 1725033"/>
              <a:gd name="f8" fmla="val 10800"/>
              <a:gd name="f9" fmla="val -2147483647"/>
              <a:gd name="f10" fmla="val 2147483647"/>
              <a:gd name="f11" fmla="*/ 10800 10800 1"/>
              <a:gd name="f12" fmla="+- 0 0 0"/>
              <a:gd name="f13" fmla="+- 0 0 360"/>
              <a:gd name="f14" fmla="*/ f4 1 21600"/>
              <a:gd name="f15" fmla="*/ f5 1 21600"/>
              <a:gd name="f16" fmla="pin 0 f0 10800"/>
              <a:gd name="f17" fmla="*/ 0 f7 1"/>
              <a:gd name="f18" fmla="*/ f12 f1 1"/>
              <a:gd name="f19" fmla="*/ f13 f1 1"/>
              <a:gd name="f20" fmla="+- 10800 0 f16"/>
              <a:gd name="f21" fmla="*/ f16 f14 1"/>
              <a:gd name="f22" fmla="*/ 10800 f15 1"/>
              <a:gd name="f23" fmla="*/ 3163 f14 1"/>
              <a:gd name="f24" fmla="*/ 18437 f14 1"/>
              <a:gd name="f25" fmla="*/ 18437 f15 1"/>
              <a:gd name="f26" fmla="*/ 3163 f15 1"/>
              <a:gd name="f27" fmla="*/ f17 1 f3"/>
              <a:gd name="f28" fmla="*/ f18 1 f3"/>
              <a:gd name="f29" fmla="*/ f19 1 f3"/>
              <a:gd name="f30" fmla="*/ 10800 f14 1"/>
              <a:gd name="f31" fmla="*/ 0 f15 1"/>
              <a:gd name="f32" fmla="*/ 0 f14 1"/>
              <a:gd name="f33" fmla="*/ 21600 f15 1"/>
              <a:gd name="f34" fmla="*/ 21600 f14 1"/>
              <a:gd name="f35" fmla="+- 0 0 f27"/>
              <a:gd name="f36" fmla="+- f28 0 f2"/>
              <a:gd name="f37" fmla="+- f29 0 f2"/>
              <a:gd name="f38" fmla="*/ f20 f20 1"/>
              <a:gd name="f39" fmla="*/ f35 f1 1"/>
              <a:gd name="f40" fmla="+- f37 0 f36"/>
              <a:gd name="f41" fmla="*/ f39 1 f7"/>
              <a:gd name="f42" fmla="+- f41 0 f2"/>
              <a:gd name="f43" fmla="cos 1 f42"/>
              <a:gd name="f44" fmla="sin 1 f42"/>
              <a:gd name="f45" fmla="+- 0 0 f43"/>
              <a:gd name="f46" fmla="+- 0 0 f44"/>
              <a:gd name="f47" fmla="*/ 10800 f45 1"/>
              <a:gd name="f48" fmla="*/ 10800 f46 1"/>
              <a:gd name="f49" fmla="*/ f20 f45 1"/>
              <a:gd name="f50" fmla="*/ f20 f46 1"/>
              <a:gd name="f51" fmla="*/ f47 f47 1"/>
              <a:gd name="f52" fmla="*/ f48 f48 1"/>
              <a:gd name="f53" fmla="*/ f49 f49 1"/>
              <a:gd name="f54" fmla="*/ f50 f50 1"/>
              <a:gd name="f55" fmla="+- f51 f52 0"/>
              <a:gd name="f56" fmla="+- f53 f54 0"/>
              <a:gd name="f57" fmla="sqrt f55"/>
              <a:gd name="f58" fmla="sqrt f56"/>
              <a:gd name="f59" fmla="*/ f11 1 f57"/>
              <a:gd name="f60" fmla="*/ f38 1 f58"/>
              <a:gd name="f61" fmla="*/ f45 f59 1"/>
              <a:gd name="f62" fmla="*/ f46 f59 1"/>
              <a:gd name="f63" fmla="*/ f45 f60 1"/>
              <a:gd name="f64" fmla="*/ f46 f60 1"/>
              <a:gd name="f65" fmla="+- 10800 0 f61"/>
              <a:gd name="f66" fmla="+- 10800 0 f62"/>
              <a:gd name="f67" fmla="+- 10800 0 f63"/>
              <a:gd name="f68" fmla="+- 10800 0 f64"/>
            </a:gdLst>
            <a:ahLst>
              <a:ahXY gdRefX="f0" minX="f6" maxX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6">
                <a:pos x="f30" y="f31"/>
              </a:cxn>
              <a:cxn ang="f36">
                <a:pos x="f23" y="f26"/>
              </a:cxn>
              <a:cxn ang="f36">
                <a:pos x="f32" y="f22"/>
              </a:cxn>
              <a:cxn ang="f36">
                <a:pos x="f23" y="f25"/>
              </a:cxn>
              <a:cxn ang="f36">
                <a:pos x="f30" y="f33"/>
              </a:cxn>
              <a:cxn ang="f36">
                <a:pos x="f24" y="f25"/>
              </a:cxn>
              <a:cxn ang="f36">
                <a:pos x="f34" y="f22"/>
              </a:cxn>
              <a:cxn ang="f36">
                <a:pos x="f24" y="f26"/>
              </a:cxn>
            </a:cxnLst>
            <a:rect l="f23" t="f26" r="f24" b="f25"/>
            <a:pathLst>
              <a:path w="21600" h="21600">
                <a:moveTo>
                  <a:pt x="f65" y="f66"/>
                </a:moveTo>
                <a:arcTo wR="f8" hR="f8" stAng="f36" swAng="f40"/>
                <a:close/>
                <a:moveTo>
                  <a:pt x="f67" y="f68"/>
                </a:moveTo>
                <a:arcTo wR="f20" hR="f20" stAng="f36" swAng="f40"/>
              </a:path>
            </a:pathLst>
          </a:custGeom>
          <a:noFill/>
          <a:ln w="7200">
            <a:solidFill>
              <a:srgbClr val="C6B792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1013039" y="0"/>
            <a:ext cx="8130599" cy="685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6" name="Rectangle 14"/>
          <p:cNvSpPr/>
          <p:nvPr/>
        </p:nvSpPr>
        <p:spPr>
          <a:xfrm>
            <a:off x="1014839" y="0"/>
            <a:ext cx="72720" cy="685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7" name="Title 1"/>
          <p:cNvSpPr txBox="1"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x-none"/>
              <a:t>Click to edit the title text formatClick to edit Master title style</a:t>
            </a:r>
          </a:p>
        </p:txBody>
      </p:sp>
      <p:sp>
        <p:nvSpPr>
          <p:cNvPr id="8" name="Date Placeholder 2"/>
          <p:cNvSpPr txBox="1">
            <a:spLocks noGrp="1"/>
          </p:cNvSpPr>
          <p:nvPr>
            <p:ph type="dt" sz="half" idx="2"/>
          </p:nvPr>
        </p:nvSpPr>
        <p:spPr>
          <a:xfrm>
            <a:off x="3581279" y="6305400"/>
            <a:ext cx="2133360" cy="4759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hr-HR" sz="1800" b="0" i="0" u="none" strike="noStrike" kern="1200" spc="0">
                <a:solidFill>
                  <a:srgbClr val="000000"/>
                </a:solidFill>
                <a:latin typeface="Gill Sans MT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010AF671-FA0D-46C7-839B-FD735ECD0CC4}" type="datetime1">
              <a:rPr lang="hr-HR"/>
              <a:pPr lvl="0"/>
              <a:t>12.12.2020.</a:t>
            </a:fld>
            <a:endParaRPr lang="hr-HR"/>
          </a:p>
        </p:txBody>
      </p:sp>
      <p:sp>
        <p:nvSpPr>
          <p:cNvPr id="9" name="Footer Placeholder 3"/>
          <p:cNvSpPr txBox="1">
            <a:spLocks noGrp="1"/>
          </p:cNvSpPr>
          <p:nvPr>
            <p:ph type="ftr" sz="quarter" idx="3"/>
          </p:nvPr>
        </p:nvSpPr>
        <p:spPr>
          <a:xfrm>
            <a:off x="5715000" y="6305400"/>
            <a:ext cx="2895120" cy="4759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hr-HR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hr-HR"/>
          </a:p>
        </p:txBody>
      </p:sp>
      <p:sp>
        <p:nvSpPr>
          <p:cNvPr id="10" name="Slide Number Placeholder 4"/>
          <p:cNvSpPr txBox="1">
            <a:spLocks noGrp="1"/>
          </p:cNvSpPr>
          <p:nvPr>
            <p:ph type="sldNum" sz="quarter" idx="4"/>
          </p:nvPr>
        </p:nvSpPr>
        <p:spPr>
          <a:xfrm>
            <a:off x="8613720" y="6305400"/>
            <a:ext cx="456839" cy="4759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hr-HR" sz="1800" b="0" i="0" u="none" strike="noStrike" kern="1200" spc="0">
                <a:solidFill>
                  <a:srgbClr val="000000"/>
                </a:solidFill>
                <a:latin typeface="Gill Sans MT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5E172D64-99DD-4F6D-A631-32E6655E1D44}" type="slidenum">
              <a:t>‹#›</a:t>
            </a:fld>
            <a:endParaRPr lang="hr-HR"/>
          </a:p>
        </p:txBody>
      </p:sp>
      <p:sp>
        <p:nvSpPr>
          <p:cNvPr id="11" name="Rezervirano mjesto teksta 10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lvl="0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x-none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lvl="0" algn="l" rtl="0" hangingPunct="1">
        <a:spcBef>
          <a:spcPts val="0"/>
        </a:spcBef>
        <a:spcAft>
          <a:spcPts val="0"/>
        </a:spcAft>
        <a:buNone/>
        <a:tabLst/>
        <a:defRPr lang="x-none" sz="4300" b="0" i="0" u="none" strike="noStrike" kern="1200" spc="0">
          <a:ln>
            <a:noFill/>
          </a:ln>
          <a:solidFill>
            <a:srgbClr val="572314"/>
          </a:solidFill>
          <a:latin typeface="Gill Sans MT" pitchFamily="18"/>
          <a:ea typeface="Microsoft YaHei" pitchFamily="2"/>
          <a:cs typeface="Lucida Sans" pitchFamily="2"/>
        </a:defRPr>
      </a:lvl1pPr>
    </p:titleStyle>
    <p:bodyStyle>
      <a:lvl1pPr algn="l" rtl="0" hangingPunct="1">
        <a:lnSpc>
          <a:spcPct val="100000"/>
        </a:lnSpc>
        <a:spcBef>
          <a:spcPts val="0"/>
        </a:spcBef>
        <a:spcAft>
          <a:spcPts val="1417"/>
        </a:spcAft>
        <a:tabLst/>
        <a:defRPr lang="x-none" sz="3200" b="0" i="0" u="none" strike="noStrike" kern="1200" spc="0">
          <a:ln>
            <a:noFill/>
          </a:ln>
          <a:solidFill>
            <a:srgbClr val="000000"/>
          </a:solidFill>
          <a:latin typeface="Gill Sans MT" pitchFamily="18"/>
          <a:ea typeface="Microsoft YaHei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e 6"/>
          <p:cNvSpPr/>
          <p:nvPr/>
        </p:nvSpPr>
        <p:spPr>
          <a:xfrm>
            <a:off x="-815760" y="-815760"/>
            <a:ext cx="1638360" cy="1638360"/>
          </a:xfrm>
          <a:custGeom>
            <a:avLst>
              <a:gd name="f0" fmla="val 5400000"/>
              <a:gd name="f1" fmla="val 540212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val 10800"/>
              <a:gd name="f11" fmla="val 21599999"/>
              <a:gd name="f12" fmla="min 0 21600"/>
              <a:gd name="f13" fmla="max 0 21600"/>
              <a:gd name="f14" fmla="*/ f9 1 2"/>
              <a:gd name="f15" fmla="*/ f6 1 21600"/>
              <a:gd name="f16" fmla="*/ f7 1 21600"/>
              <a:gd name="f17" fmla="*/ f9 1 180"/>
              <a:gd name="f18" fmla="pin 0 f1 10800"/>
              <a:gd name="f19" fmla="pin 0 f0 21599999"/>
              <a:gd name="f20" fmla="+- f13 0 f12"/>
              <a:gd name="f21" fmla="+- 10800 0 f18"/>
              <a:gd name="f22" fmla="+- 10800 f18 0"/>
              <a:gd name="f23" fmla="+- 0 0 f19"/>
              <a:gd name="f24" fmla="*/ f18 f18 1"/>
              <a:gd name="f25" fmla="*/ f20 1 2"/>
              <a:gd name="f26" fmla="+- f23 f4 0"/>
              <a:gd name="f27" fmla="+- f12 f25 0"/>
              <a:gd name="f28" fmla="*/ f25 f25 1"/>
              <a:gd name="f29" fmla="min f21 f22"/>
              <a:gd name="f30" fmla="max f21 f22"/>
              <a:gd name="f31" fmla="*/ f26 f5 1"/>
              <a:gd name="f32" fmla="+- f30 0 f29"/>
              <a:gd name="f33" fmla="*/ f31 1 f3"/>
              <a:gd name="f34" fmla="*/ f32 1 2"/>
              <a:gd name="f35" fmla="+- 0 0 f33"/>
              <a:gd name="f36" fmla="+- f29 f34 0"/>
              <a:gd name="f37" fmla="*/ f34 f34 1"/>
              <a:gd name="f38" fmla="val f35"/>
              <a:gd name="f39" fmla="*/ f38 f17 1"/>
              <a:gd name="f40" fmla="*/ f38 f9 1"/>
              <a:gd name="f41" fmla="+- 0 0 f39"/>
              <a:gd name="f42" fmla="*/ f40 1 f5"/>
              <a:gd name="f43" fmla="*/ f41 f3 1"/>
              <a:gd name="f44" fmla="+- 0 0 f42"/>
              <a:gd name="f45" fmla="*/ f43 1 f9"/>
              <a:gd name="f46" fmla="+- f44 f9 0"/>
              <a:gd name="f47" fmla="+- f45 0 f4"/>
              <a:gd name="f48" fmla="+- f46 f14 0"/>
              <a:gd name="f49" fmla="sin 1 f47"/>
              <a:gd name="f50" fmla="cos 1 f47"/>
              <a:gd name="f51" fmla="+- 0 0 f48"/>
              <a:gd name="f52" fmla="+- 0 0 f49"/>
              <a:gd name="f53" fmla="+- 0 0 f50"/>
              <a:gd name="f54" fmla="*/ f51 f3 1"/>
              <a:gd name="f55" fmla="*/ 10800 f52 1"/>
              <a:gd name="f56" fmla="*/ 10800 f53 1"/>
              <a:gd name="f57" fmla="*/ f54 1 f9"/>
              <a:gd name="f58" fmla="+- f55 10800 0"/>
              <a:gd name="f59" fmla="+- f56 10800 0"/>
              <a:gd name="f60" fmla="+- f57 0 f4"/>
              <a:gd name="f61" fmla="+- 21600 0 f58"/>
              <a:gd name="f62" fmla="cos 1 f60"/>
              <a:gd name="f63" fmla="sin 1 f60"/>
              <a:gd name="f64" fmla="+- f59 0 f27"/>
              <a:gd name="f65" fmla="+- f58 0 f27"/>
              <a:gd name="f66" fmla="+- f58 0 f36"/>
              <a:gd name="f67" fmla="+- f59 0 f36"/>
              <a:gd name="f68" fmla="+- 0 0 f62"/>
              <a:gd name="f69" fmla="+- 0 0 f63"/>
              <a:gd name="f70" fmla="+- f61 0 f27"/>
              <a:gd name="f71" fmla="at2 f65 f64"/>
              <a:gd name="f72" fmla="+- f61 0 f36"/>
              <a:gd name="f73" fmla="at2 f66 f67"/>
              <a:gd name="f74" fmla="*/ f18 f68 1"/>
              <a:gd name="f75" fmla="*/ f18 f69 1"/>
              <a:gd name="f76" fmla="at2 f70 f64"/>
              <a:gd name="f77" fmla="+- f71 f4 0"/>
              <a:gd name="f78" fmla="+- f73 f4 0"/>
              <a:gd name="f79" fmla="at2 f72 f67"/>
              <a:gd name="f80" fmla="*/ f74 f74 1"/>
              <a:gd name="f81" fmla="*/ f75 f75 1"/>
              <a:gd name="f82" fmla="+- f76 f4 0"/>
              <a:gd name="f83" fmla="*/ f77 f9 1"/>
              <a:gd name="f84" fmla="*/ f78 f9 1"/>
              <a:gd name="f85" fmla="+- f79 f4 0"/>
              <a:gd name="f86" fmla="+- f80 f81 0"/>
              <a:gd name="f87" fmla="*/ f82 f9 1"/>
              <a:gd name="f88" fmla="*/ f83 1 f3"/>
              <a:gd name="f89" fmla="*/ f84 1 f3"/>
              <a:gd name="f90" fmla="*/ f85 f9 1"/>
              <a:gd name="f91" fmla="sqrt f86"/>
              <a:gd name="f92" fmla="*/ f87 1 f3"/>
              <a:gd name="f93" fmla="+- 0 0 f88"/>
              <a:gd name="f94" fmla="+- 0 0 f89"/>
              <a:gd name="f95" fmla="*/ f90 1 f3"/>
              <a:gd name="f96" fmla="*/ f24 1 f91"/>
              <a:gd name="f97" fmla="+- 0 0 f92"/>
              <a:gd name="f98" fmla="+- 0 0 f93"/>
              <a:gd name="f99" fmla="+- 0 0 f95"/>
              <a:gd name="f100" fmla="+- 0 0 f94"/>
              <a:gd name="f101" fmla="*/ f68 f96 1"/>
              <a:gd name="f102" fmla="*/ f69 f96 1"/>
              <a:gd name="f103" fmla="+- 0 0 f97"/>
              <a:gd name="f104" fmla="*/ f98 f3 1"/>
              <a:gd name="f105" fmla="*/ f100 f3 1"/>
              <a:gd name="f106" fmla="+- 0 0 f99"/>
              <a:gd name="f107" fmla="+- 10800 0 f101"/>
              <a:gd name="f108" fmla="+- 10800 0 f102"/>
              <a:gd name="f109" fmla="*/ f103 f3 1"/>
              <a:gd name="f110" fmla="*/ f104 1 f9"/>
              <a:gd name="f111" fmla="*/ f105 1 f9"/>
              <a:gd name="f112" fmla="*/ f106 f3 1"/>
              <a:gd name="f113" fmla="*/ f107 f15 1"/>
              <a:gd name="f114" fmla="*/ f108 f16 1"/>
              <a:gd name="f115" fmla="*/ f109 1 f9"/>
              <a:gd name="f116" fmla="+- f110 0 f4"/>
              <a:gd name="f117" fmla="+- f111 0 f4"/>
              <a:gd name="f118" fmla="*/ f112 1 f9"/>
              <a:gd name="f119" fmla="+- f115 0 f4"/>
              <a:gd name="f120" fmla="cos 1 f117"/>
              <a:gd name="f121" fmla="sin 1 f117"/>
              <a:gd name="f122" fmla="+- f118 0 f4"/>
              <a:gd name="f123" fmla="cos 1 f119"/>
              <a:gd name="f124" fmla="sin 1 f119"/>
              <a:gd name="f125" fmla="+- f116 0 f119"/>
              <a:gd name="f126" fmla="+- 0 0 f120"/>
              <a:gd name="f127" fmla="+- 0 0 f121"/>
              <a:gd name="f128" fmla="+- f122 0 f117"/>
              <a:gd name="f129" fmla="+- 0 0 f123"/>
              <a:gd name="f130" fmla="+- 0 0 f124"/>
              <a:gd name="f131" fmla="+- f125 0 f2"/>
              <a:gd name="f132" fmla="*/ f34 f126 1"/>
              <a:gd name="f133" fmla="*/ f34 f127 1"/>
              <a:gd name="f134" fmla="+- f128 f2 0"/>
              <a:gd name="f135" fmla="*/ f25 f129 1"/>
              <a:gd name="f136" fmla="*/ f25 f130 1"/>
              <a:gd name="f137" fmla="?: f125 f131 f125"/>
              <a:gd name="f138" fmla="*/ f132 f132 1"/>
              <a:gd name="f139" fmla="*/ f133 f133 1"/>
              <a:gd name="f140" fmla="?: f128 f128 f134"/>
              <a:gd name="f141" fmla="*/ f135 f135 1"/>
              <a:gd name="f142" fmla="*/ f136 f136 1"/>
              <a:gd name="f143" fmla="+- f138 f139 0"/>
              <a:gd name="f144" fmla="+- f141 f142 0"/>
              <a:gd name="f145" fmla="sqrt f143"/>
              <a:gd name="f146" fmla="sqrt f144"/>
              <a:gd name="f147" fmla="*/ f37 1 f145"/>
              <a:gd name="f148" fmla="*/ f28 1 f146"/>
              <a:gd name="f149" fmla="*/ f126 f147 1"/>
              <a:gd name="f150" fmla="*/ f127 f147 1"/>
              <a:gd name="f151" fmla="*/ f129 f148 1"/>
              <a:gd name="f152" fmla="*/ f130 f148 1"/>
              <a:gd name="f153" fmla="+- f36 0 f149"/>
              <a:gd name="f154" fmla="+- f36 0 f150"/>
              <a:gd name="f155" fmla="+- f27 0 f151"/>
              <a:gd name="f156" fmla="+- f27 0 f152"/>
            </a:gdLst>
            <a:ahLst>
              <a:ahPolar gdRefR="f1" minR="f8" maxR="f10" gdRefAng="f0" minAng="f8" maxAng="f11">
                <a:pos x="f113" y="f114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55" y="f156"/>
                </a:moveTo>
                <a:arcTo wR="f25" hR="f25" stAng="f119" swAng="f137"/>
                <a:lnTo>
                  <a:pt x="f153" y="f154"/>
                </a:lnTo>
                <a:arcTo wR="f34" hR="f34" stAng="f117" swAng="f140"/>
                <a:close/>
              </a:path>
            </a:pathLst>
          </a:custGeom>
          <a:solidFill>
            <a:srgbClr val="FCFAF4">
              <a:alpha val="33000"/>
            </a:srgbClr>
          </a:solidFill>
          <a:ln w="3240">
            <a:solidFill>
              <a:srgbClr val="D1C3A0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Oval 7"/>
          <p:cNvSpPr/>
          <p:nvPr/>
        </p:nvSpPr>
        <p:spPr>
          <a:xfrm>
            <a:off x="168840" y="21240"/>
            <a:ext cx="1701719" cy="170171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7360">
            <a:solidFill>
              <a:srgbClr val="FFF4DD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Donut 10"/>
          <p:cNvSpPr/>
          <p:nvPr/>
        </p:nvSpPr>
        <p:spPr>
          <a:xfrm rot="2315400">
            <a:off x="183145" y="1055011"/>
            <a:ext cx="1125360" cy="1102320"/>
          </a:xfrm>
          <a:custGeom>
            <a:avLst>
              <a:gd name="f0" fmla="val 54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*/ 5419351 1 1725033"/>
              <a:gd name="f8" fmla="val 10800"/>
              <a:gd name="f9" fmla="val -2147483647"/>
              <a:gd name="f10" fmla="val 2147483647"/>
              <a:gd name="f11" fmla="*/ 10800 10800 1"/>
              <a:gd name="f12" fmla="+- 0 0 0"/>
              <a:gd name="f13" fmla="+- 0 0 360"/>
              <a:gd name="f14" fmla="*/ f4 1 21600"/>
              <a:gd name="f15" fmla="*/ f5 1 21600"/>
              <a:gd name="f16" fmla="pin 0 f0 10800"/>
              <a:gd name="f17" fmla="*/ 0 f7 1"/>
              <a:gd name="f18" fmla="*/ f12 f1 1"/>
              <a:gd name="f19" fmla="*/ f13 f1 1"/>
              <a:gd name="f20" fmla="+- 10800 0 f16"/>
              <a:gd name="f21" fmla="*/ f16 f14 1"/>
              <a:gd name="f22" fmla="*/ 10800 f15 1"/>
              <a:gd name="f23" fmla="*/ 3163 f14 1"/>
              <a:gd name="f24" fmla="*/ 18437 f14 1"/>
              <a:gd name="f25" fmla="*/ 18437 f15 1"/>
              <a:gd name="f26" fmla="*/ 3163 f15 1"/>
              <a:gd name="f27" fmla="*/ f17 1 f3"/>
              <a:gd name="f28" fmla="*/ f18 1 f3"/>
              <a:gd name="f29" fmla="*/ f19 1 f3"/>
              <a:gd name="f30" fmla="*/ 10800 f14 1"/>
              <a:gd name="f31" fmla="*/ 0 f15 1"/>
              <a:gd name="f32" fmla="*/ 0 f14 1"/>
              <a:gd name="f33" fmla="*/ 21600 f15 1"/>
              <a:gd name="f34" fmla="*/ 21600 f14 1"/>
              <a:gd name="f35" fmla="+- 0 0 f27"/>
              <a:gd name="f36" fmla="+- f28 0 f2"/>
              <a:gd name="f37" fmla="+- f29 0 f2"/>
              <a:gd name="f38" fmla="*/ f20 f20 1"/>
              <a:gd name="f39" fmla="*/ f35 f1 1"/>
              <a:gd name="f40" fmla="+- f37 0 f36"/>
              <a:gd name="f41" fmla="*/ f39 1 f7"/>
              <a:gd name="f42" fmla="+- f41 0 f2"/>
              <a:gd name="f43" fmla="cos 1 f42"/>
              <a:gd name="f44" fmla="sin 1 f42"/>
              <a:gd name="f45" fmla="+- 0 0 f43"/>
              <a:gd name="f46" fmla="+- 0 0 f44"/>
              <a:gd name="f47" fmla="*/ 10800 f45 1"/>
              <a:gd name="f48" fmla="*/ 10800 f46 1"/>
              <a:gd name="f49" fmla="*/ f20 f45 1"/>
              <a:gd name="f50" fmla="*/ f20 f46 1"/>
              <a:gd name="f51" fmla="*/ f47 f47 1"/>
              <a:gd name="f52" fmla="*/ f48 f48 1"/>
              <a:gd name="f53" fmla="*/ f49 f49 1"/>
              <a:gd name="f54" fmla="*/ f50 f50 1"/>
              <a:gd name="f55" fmla="+- f51 f52 0"/>
              <a:gd name="f56" fmla="+- f53 f54 0"/>
              <a:gd name="f57" fmla="sqrt f55"/>
              <a:gd name="f58" fmla="sqrt f56"/>
              <a:gd name="f59" fmla="*/ f11 1 f57"/>
              <a:gd name="f60" fmla="*/ f38 1 f58"/>
              <a:gd name="f61" fmla="*/ f45 f59 1"/>
              <a:gd name="f62" fmla="*/ f46 f59 1"/>
              <a:gd name="f63" fmla="*/ f45 f60 1"/>
              <a:gd name="f64" fmla="*/ f46 f60 1"/>
              <a:gd name="f65" fmla="+- 10800 0 f61"/>
              <a:gd name="f66" fmla="+- 10800 0 f62"/>
              <a:gd name="f67" fmla="+- 10800 0 f63"/>
              <a:gd name="f68" fmla="+- 10800 0 f64"/>
            </a:gdLst>
            <a:ahLst>
              <a:ahXY gdRefX="f0" minX="f6" maxX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6">
                <a:pos x="f30" y="f31"/>
              </a:cxn>
              <a:cxn ang="f36">
                <a:pos x="f23" y="f26"/>
              </a:cxn>
              <a:cxn ang="f36">
                <a:pos x="f32" y="f22"/>
              </a:cxn>
              <a:cxn ang="f36">
                <a:pos x="f23" y="f25"/>
              </a:cxn>
              <a:cxn ang="f36">
                <a:pos x="f30" y="f33"/>
              </a:cxn>
              <a:cxn ang="f36">
                <a:pos x="f24" y="f25"/>
              </a:cxn>
              <a:cxn ang="f36">
                <a:pos x="f34" y="f22"/>
              </a:cxn>
              <a:cxn ang="f36">
                <a:pos x="f24" y="f26"/>
              </a:cxn>
            </a:cxnLst>
            <a:rect l="f23" t="f26" r="f24" b="f25"/>
            <a:pathLst>
              <a:path w="21600" h="21600">
                <a:moveTo>
                  <a:pt x="f65" y="f66"/>
                </a:moveTo>
                <a:arcTo wR="f8" hR="f8" stAng="f36" swAng="f40"/>
                <a:close/>
                <a:moveTo>
                  <a:pt x="f67" y="f68"/>
                </a:moveTo>
                <a:arcTo wR="f20" hR="f20" stAng="f36" swAng="f40"/>
              </a:path>
            </a:pathLst>
          </a:custGeom>
          <a:noFill/>
          <a:ln w="7200">
            <a:solidFill>
              <a:srgbClr val="C6B792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1013039" y="0"/>
            <a:ext cx="8130599" cy="685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6" name="Rectangle 14"/>
          <p:cNvSpPr/>
          <p:nvPr/>
        </p:nvSpPr>
        <p:spPr>
          <a:xfrm>
            <a:off x="1014839" y="0"/>
            <a:ext cx="72720" cy="685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7" name="Title 13"/>
          <p:cNvSpPr txBox="1">
            <a:spLocks noGrp="1"/>
          </p:cNvSpPr>
          <p:nvPr>
            <p:ph type="title"/>
          </p:nvPr>
        </p:nvSpPr>
        <p:spPr>
          <a:xfrm>
            <a:off x="1432439" y="360000"/>
            <a:ext cx="7406280" cy="14716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x-none"/>
              <a:t>Click to edit the title text formatClick to edit Master title style</a:t>
            </a:r>
          </a:p>
        </p:txBody>
      </p:sp>
      <p:sp>
        <p:nvSpPr>
          <p:cNvPr id="8" name="Date Placeholder 6"/>
          <p:cNvSpPr txBox="1">
            <a:spLocks noGrp="1"/>
          </p:cNvSpPr>
          <p:nvPr>
            <p:ph type="dt" sz="half" idx="2"/>
          </p:nvPr>
        </p:nvSpPr>
        <p:spPr>
          <a:xfrm>
            <a:off x="3581279" y="6305400"/>
            <a:ext cx="2133360" cy="4759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hr-HR" sz="1800" b="0" i="0" u="none" strike="noStrike" kern="1200" spc="0">
                <a:solidFill>
                  <a:srgbClr val="000000"/>
                </a:solidFill>
                <a:latin typeface="Gill Sans MT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1948A0F6-2950-449E-BE36-43370C2D70B7}" type="datetime1">
              <a:rPr lang="hr-HR"/>
              <a:pPr lvl="0"/>
              <a:t>12.12.2020.</a:t>
            </a:fld>
            <a:endParaRPr lang="hr-HR"/>
          </a:p>
        </p:txBody>
      </p:sp>
      <p:sp>
        <p:nvSpPr>
          <p:cNvPr id="9" name="Footer Placeholder 19"/>
          <p:cNvSpPr txBox="1">
            <a:spLocks noGrp="1"/>
          </p:cNvSpPr>
          <p:nvPr>
            <p:ph type="ftr" sz="quarter" idx="3"/>
          </p:nvPr>
        </p:nvSpPr>
        <p:spPr>
          <a:xfrm>
            <a:off x="5715000" y="6305400"/>
            <a:ext cx="2895120" cy="4759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hr-HR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hr-HR"/>
          </a:p>
        </p:txBody>
      </p:sp>
      <p:sp>
        <p:nvSpPr>
          <p:cNvPr id="10" name="Slide Number Placeholder 9"/>
          <p:cNvSpPr txBox="1">
            <a:spLocks noGrp="1"/>
          </p:cNvSpPr>
          <p:nvPr>
            <p:ph type="sldNum" sz="quarter" idx="4"/>
          </p:nvPr>
        </p:nvSpPr>
        <p:spPr>
          <a:xfrm>
            <a:off x="8613720" y="6305400"/>
            <a:ext cx="456839" cy="4759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hr-HR" sz="1800" b="0" i="0" u="none" strike="noStrike" kern="1200" spc="0">
                <a:solidFill>
                  <a:srgbClr val="000000"/>
                </a:solidFill>
                <a:latin typeface="Gill Sans MT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0945CE1F-5F55-4AD7-BFD5-488138011786}" type="slidenum">
              <a:t>‹#›</a:t>
            </a:fld>
            <a:endParaRPr lang="hr-HR"/>
          </a:p>
        </p:txBody>
      </p:sp>
      <p:sp>
        <p:nvSpPr>
          <p:cNvPr id="11" name="Oval 7"/>
          <p:cNvSpPr/>
          <p:nvPr/>
        </p:nvSpPr>
        <p:spPr>
          <a:xfrm>
            <a:off x="921600" y="1413720"/>
            <a:ext cx="209880" cy="2098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gradFill>
            <a:gsLst>
              <a:gs pos="0">
                <a:srgbClr val="DAF5FE"/>
              </a:gs>
              <a:gs pos="100000">
                <a:srgbClr val="00AAD4"/>
              </a:gs>
            </a:gsLst>
            <a:path path="circle">
              <a:fillToRect l="70000" t="30000" r="30000" b="70000"/>
            </a:path>
          </a:gradFill>
          <a:ln w="2160">
            <a:solidFill>
              <a:srgbClr val="308DA4">
                <a:alpha val="60000"/>
              </a:srgbClr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2" name="Oval 8"/>
          <p:cNvSpPr/>
          <p:nvPr/>
        </p:nvSpPr>
        <p:spPr>
          <a:xfrm>
            <a:off x="1157040" y="1344960"/>
            <a:ext cx="63720" cy="637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12600">
            <a:solidFill>
              <a:srgbClr val="317F93">
                <a:alpha val="60000"/>
              </a:srgbClr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3" name="Rezervirano mjesto teksta 12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lvl="0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x-none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lvl="0" algn="l" rtl="0" hangingPunct="1">
        <a:spcBef>
          <a:spcPts val="0"/>
        </a:spcBef>
        <a:spcAft>
          <a:spcPts val="0"/>
        </a:spcAft>
        <a:buNone/>
        <a:tabLst/>
        <a:defRPr lang="x-none" sz="4300" b="0" i="0" u="none" strike="noStrike" kern="1200" spc="0">
          <a:ln>
            <a:noFill/>
          </a:ln>
          <a:solidFill>
            <a:srgbClr val="572314"/>
          </a:solidFill>
          <a:latin typeface="Gill Sans MT" pitchFamily="18"/>
          <a:ea typeface="Microsoft YaHei" pitchFamily="2"/>
          <a:cs typeface="Lucida Sans" pitchFamily="2"/>
        </a:defRPr>
      </a:lvl1pPr>
    </p:titleStyle>
    <p:bodyStyle>
      <a:lvl1pPr algn="l" rtl="0" hangingPunct="1">
        <a:lnSpc>
          <a:spcPct val="100000"/>
        </a:lnSpc>
        <a:spcBef>
          <a:spcPts val="0"/>
        </a:spcBef>
        <a:spcAft>
          <a:spcPts val="1417"/>
        </a:spcAft>
        <a:tabLst/>
        <a:defRPr lang="x-none" sz="3200" b="0" i="0" u="none" strike="noStrike" kern="1200" spc="0">
          <a:ln>
            <a:noFill/>
          </a:ln>
          <a:solidFill>
            <a:srgbClr val="000000"/>
          </a:solidFill>
          <a:latin typeface="Gill Sans MT" pitchFamily="18"/>
          <a:ea typeface="Microsoft YaHei" pitchFamily="2"/>
        </a:defRPr>
      </a:lvl1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e 6"/>
          <p:cNvSpPr/>
          <p:nvPr/>
        </p:nvSpPr>
        <p:spPr>
          <a:xfrm>
            <a:off x="-815760" y="-815760"/>
            <a:ext cx="1638360" cy="1638360"/>
          </a:xfrm>
          <a:custGeom>
            <a:avLst>
              <a:gd name="f0" fmla="val 5400000"/>
              <a:gd name="f1" fmla="val 540212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val 10800"/>
              <a:gd name="f11" fmla="val 21599999"/>
              <a:gd name="f12" fmla="min 0 21600"/>
              <a:gd name="f13" fmla="max 0 21600"/>
              <a:gd name="f14" fmla="*/ f9 1 2"/>
              <a:gd name="f15" fmla="*/ f6 1 21600"/>
              <a:gd name="f16" fmla="*/ f7 1 21600"/>
              <a:gd name="f17" fmla="*/ f9 1 180"/>
              <a:gd name="f18" fmla="pin 0 f1 10800"/>
              <a:gd name="f19" fmla="pin 0 f0 21599999"/>
              <a:gd name="f20" fmla="+- f13 0 f12"/>
              <a:gd name="f21" fmla="+- 10800 0 f18"/>
              <a:gd name="f22" fmla="+- 10800 f18 0"/>
              <a:gd name="f23" fmla="+- 0 0 f19"/>
              <a:gd name="f24" fmla="*/ f18 f18 1"/>
              <a:gd name="f25" fmla="*/ f20 1 2"/>
              <a:gd name="f26" fmla="+- f23 f4 0"/>
              <a:gd name="f27" fmla="+- f12 f25 0"/>
              <a:gd name="f28" fmla="*/ f25 f25 1"/>
              <a:gd name="f29" fmla="min f21 f22"/>
              <a:gd name="f30" fmla="max f21 f22"/>
              <a:gd name="f31" fmla="*/ f26 f5 1"/>
              <a:gd name="f32" fmla="+- f30 0 f29"/>
              <a:gd name="f33" fmla="*/ f31 1 f3"/>
              <a:gd name="f34" fmla="*/ f32 1 2"/>
              <a:gd name="f35" fmla="+- 0 0 f33"/>
              <a:gd name="f36" fmla="+- f29 f34 0"/>
              <a:gd name="f37" fmla="*/ f34 f34 1"/>
              <a:gd name="f38" fmla="val f35"/>
              <a:gd name="f39" fmla="*/ f38 f17 1"/>
              <a:gd name="f40" fmla="*/ f38 f9 1"/>
              <a:gd name="f41" fmla="+- 0 0 f39"/>
              <a:gd name="f42" fmla="*/ f40 1 f5"/>
              <a:gd name="f43" fmla="*/ f41 f3 1"/>
              <a:gd name="f44" fmla="+- 0 0 f42"/>
              <a:gd name="f45" fmla="*/ f43 1 f9"/>
              <a:gd name="f46" fmla="+- f44 f9 0"/>
              <a:gd name="f47" fmla="+- f45 0 f4"/>
              <a:gd name="f48" fmla="+- f46 f14 0"/>
              <a:gd name="f49" fmla="sin 1 f47"/>
              <a:gd name="f50" fmla="cos 1 f47"/>
              <a:gd name="f51" fmla="+- 0 0 f48"/>
              <a:gd name="f52" fmla="+- 0 0 f49"/>
              <a:gd name="f53" fmla="+- 0 0 f50"/>
              <a:gd name="f54" fmla="*/ f51 f3 1"/>
              <a:gd name="f55" fmla="*/ 10800 f52 1"/>
              <a:gd name="f56" fmla="*/ 10800 f53 1"/>
              <a:gd name="f57" fmla="*/ f54 1 f9"/>
              <a:gd name="f58" fmla="+- f55 10800 0"/>
              <a:gd name="f59" fmla="+- f56 10800 0"/>
              <a:gd name="f60" fmla="+- f57 0 f4"/>
              <a:gd name="f61" fmla="+- 21600 0 f58"/>
              <a:gd name="f62" fmla="cos 1 f60"/>
              <a:gd name="f63" fmla="sin 1 f60"/>
              <a:gd name="f64" fmla="+- f59 0 f27"/>
              <a:gd name="f65" fmla="+- f58 0 f27"/>
              <a:gd name="f66" fmla="+- f58 0 f36"/>
              <a:gd name="f67" fmla="+- f59 0 f36"/>
              <a:gd name="f68" fmla="+- 0 0 f62"/>
              <a:gd name="f69" fmla="+- 0 0 f63"/>
              <a:gd name="f70" fmla="+- f61 0 f27"/>
              <a:gd name="f71" fmla="at2 f65 f64"/>
              <a:gd name="f72" fmla="+- f61 0 f36"/>
              <a:gd name="f73" fmla="at2 f66 f67"/>
              <a:gd name="f74" fmla="*/ f18 f68 1"/>
              <a:gd name="f75" fmla="*/ f18 f69 1"/>
              <a:gd name="f76" fmla="at2 f70 f64"/>
              <a:gd name="f77" fmla="+- f71 f4 0"/>
              <a:gd name="f78" fmla="+- f73 f4 0"/>
              <a:gd name="f79" fmla="at2 f72 f67"/>
              <a:gd name="f80" fmla="*/ f74 f74 1"/>
              <a:gd name="f81" fmla="*/ f75 f75 1"/>
              <a:gd name="f82" fmla="+- f76 f4 0"/>
              <a:gd name="f83" fmla="*/ f77 f9 1"/>
              <a:gd name="f84" fmla="*/ f78 f9 1"/>
              <a:gd name="f85" fmla="+- f79 f4 0"/>
              <a:gd name="f86" fmla="+- f80 f81 0"/>
              <a:gd name="f87" fmla="*/ f82 f9 1"/>
              <a:gd name="f88" fmla="*/ f83 1 f3"/>
              <a:gd name="f89" fmla="*/ f84 1 f3"/>
              <a:gd name="f90" fmla="*/ f85 f9 1"/>
              <a:gd name="f91" fmla="sqrt f86"/>
              <a:gd name="f92" fmla="*/ f87 1 f3"/>
              <a:gd name="f93" fmla="+- 0 0 f88"/>
              <a:gd name="f94" fmla="+- 0 0 f89"/>
              <a:gd name="f95" fmla="*/ f90 1 f3"/>
              <a:gd name="f96" fmla="*/ f24 1 f91"/>
              <a:gd name="f97" fmla="+- 0 0 f92"/>
              <a:gd name="f98" fmla="+- 0 0 f93"/>
              <a:gd name="f99" fmla="+- 0 0 f95"/>
              <a:gd name="f100" fmla="+- 0 0 f94"/>
              <a:gd name="f101" fmla="*/ f68 f96 1"/>
              <a:gd name="f102" fmla="*/ f69 f96 1"/>
              <a:gd name="f103" fmla="+- 0 0 f97"/>
              <a:gd name="f104" fmla="*/ f98 f3 1"/>
              <a:gd name="f105" fmla="*/ f100 f3 1"/>
              <a:gd name="f106" fmla="+- 0 0 f99"/>
              <a:gd name="f107" fmla="+- 10800 0 f101"/>
              <a:gd name="f108" fmla="+- 10800 0 f102"/>
              <a:gd name="f109" fmla="*/ f103 f3 1"/>
              <a:gd name="f110" fmla="*/ f104 1 f9"/>
              <a:gd name="f111" fmla="*/ f105 1 f9"/>
              <a:gd name="f112" fmla="*/ f106 f3 1"/>
              <a:gd name="f113" fmla="*/ f107 f15 1"/>
              <a:gd name="f114" fmla="*/ f108 f16 1"/>
              <a:gd name="f115" fmla="*/ f109 1 f9"/>
              <a:gd name="f116" fmla="+- f110 0 f4"/>
              <a:gd name="f117" fmla="+- f111 0 f4"/>
              <a:gd name="f118" fmla="*/ f112 1 f9"/>
              <a:gd name="f119" fmla="+- f115 0 f4"/>
              <a:gd name="f120" fmla="cos 1 f117"/>
              <a:gd name="f121" fmla="sin 1 f117"/>
              <a:gd name="f122" fmla="+- f118 0 f4"/>
              <a:gd name="f123" fmla="cos 1 f119"/>
              <a:gd name="f124" fmla="sin 1 f119"/>
              <a:gd name="f125" fmla="+- f116 0 f119"/>
              <a:gd name="f126" fmla="+- 0 0 f120"/>
              <a:gd name="f127" fmla="+- 0 0 f121"/>
              <a:gd name="f128" fmla="+- f122 0 f117"/>
              <a:gd name="f129" fmla="+- 0 0 f123"/>
              <a:gd name="f130" fmla="+- 0 0 f124"/>
              <a:gd name="f131" fmla="+- f125 0 f2"/>
              <a:gd name="f132" fmla="*/ f34 f126 1"/>
              <a:gd name="f133" fmla="*/ f34 f127 1"/>
              <a:gd name="f134" fmla="+- f128 f2 0"/>
              <a:gd name="f135" fmla="*/ f25 f129 1"/>
              <a:gd name="f136" fmla="*/ f25 f130 1"/>
              <a:gd name="f137" fmla="?: f125 f131 f125"/>
              <a:gd name="f138" fmla="*/ f132 f132 1"/>
              <a:gd name="f139" fmla="*/ f133 f133 1"/>
              <a:gd name="f140" fmla="?: f128 f128 f134"/>
              <a:gd name="f141" fmla="*/ f135 f135 1"/>
              <a:gd name="f142" fmla="*/ f136 f136 1"/>
              <a:gd name="f143" fmla="+- f138 f139 0"/>
              <a:gd name="f144" fmla="+- f141 f142 0"/>
              <a:gd name="f145" fmla="sqrt f143"/>
              <a:gd name="f146" fmla="sqrt f144"/>
              <a:gd name="f147" fmla="*/ f37 1 f145"/>
              <a:gd name="f148" fmla="*/ f28 1 f146"/>
              <a:gd name="f149" fmla="*/ f126 f147 1"/>
              <a:gd name="f150" fmla="*/ f127 f147 1"/>
              <a:gd name="f151" fmla="*/ f129 f148 1"/>
              <a:gd name="f152" fmla="*/ f130 f148 1"/>
              <a:gd name="f153" fmla="+- f36 0 f149"/>
              <a:gd name="f154" fmla="+- f36 0 f150"/>
              <a:gd name="f155" fmla="+- f27 0 f151"/>
              <a:gd name="f156" fmla="+- f27 0 f152"/>
            </a:gdLst>
            <a:ahLst>
              <a:ahPolar gdRefR="f1" minR="f8" maxR="f10" gdRefAng="f0" minAng="f8" maxAng="f11">
                <a:pos x="f113" y="f114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55" y="f156"/>
                </a:moveTo>
                <a:arcTo wR="f25" hR="f25" stAng="f119" swAng="f137"/>
                <a:lnTo>
                  <a:pt x="f153" y="f154"/>
                </a:lnTo>
                <a:arcTo wR="f34" hR="f34" stAng="f117" swAng="f140"/>
                <a:close/>
              </a:path>
            </a:pathLst>
          </a:custGeom>
          <a:solidFill>
            <a:srgbClr val="FCFAF4">
              <a:alpha val="33000"/>
            </a:srgbClr>
          </a:solidFill>
          <a:ln w="3240">
            <a:solidFill>
              <a:srgbClr val="D1C3A0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Oval 7"/>
          <p:cNvSpPr/>
          <p:nvPr/>
        </p:nvSpPr>
        <p:spPr>
          <a:xfrm>
            <a:off x="168840" y="21240"/>
            <a:ext cx="1701719" cy="170171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7360">
            <a:solidFill>
              <a:srgbClr val="FFF4DD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Donut 10"/>
          <p:cNvSpPr/>
          <p:nvPr/>
        </p:nvSpPr>
        <p:spPr>
          <a:xfrm rot="2315400">
            <a:off x="183145" y="1055011"/>
            <a:ext cx="1125360" cy="1102320"/>
          </a:xfrm>
          <a:custGeom>
            <a:avLst>
              <a:gd name="f0" fmla="val 54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*/ 5419351 1 1725033"/>
              <a:gd name="f8" fmla="val 10800"/>
              <a:gd name="f9" fmla="val -2147483647"/>
              <a:gd name="f10" fmla="val 2147483647"/>
              <a:gd name="f11" fmla="*/ 10800 10800 1"/>
              <a:gd name="f12" fmla="+- 0 0 0"/>
              <a:gd name="f13" fmla="+- 0 0 360"/>
              <a:gd name="f14" fmla="*/ f4 1 21600"/>
              <a:gd name="f15" fmla="*/ f5 1 21600"/>
              <a:gd name="f16" fmla="pin 0 f0 10800"/>
              <a:gd name="f17" fmla="*/ 0 f7 1"/>
              <a:gd name="f18" fmla="*/ f12 f1 1"/>
              <a:gd name="f19" fmla="*/ f13 f1 1"/>
              <a:gd name="f20" fmla="+- 10800 0 f16"/>
              <a:gd name="f21" fmla="*/ f16 f14 1"/>
              <a:gd name="f22" fmla="*/ 10800 f15 1"/>
              <a:gd name="f23" fmla="*/ 3163 f14 1"/>
              <a:gd name="f24" fmla="*/ 18437 f14 1"/>
              <a:gd name="f25" fmla="*/ 18437 f15 1"/>
              <a:gd name="f26" fmla="*/ 3163 f15 1"/>
              <a:gd name="f27" fmla="*/ f17 1 f3"/>
              <a:gd name="f28" fmla="*/ f18 1 f3"/>
              <a:gd name="f29" fmla="*/ f19 1 f3"/>
              <a:gd name="f30" fmla="*/ 10800 f14 1"/>
              <a:gd name="f31" fmla="*/ 0 f15 1"/>
              <a:gd name="f32" fmla="*/ 0 f14 1"/>
              <a:gd name="f33" fmla="*/ 21600 f15 1"/>
              <a:gd name="f34" fmla="*/ 21600 f14 1"/>
              <a:gd name="f35" fmla="+- 0 0 f27"/>
              <a:gd name="f36" fmla="+- f28 0 f2"/>
              <a:gd name="f37" fmla="+- f29 0 f2"/>
              <a:gd name="f38" fmla="*/ f20 f20 1"/>
              <a:gd name="f39" fmla="*/ f35 f1 1"/>
              <a:gd name="f40" fmla="+- f37 0 f36"/>
              <a:gd name="f41" fmla="*/ f39 1 f7"/>
              <a:gd name="f42" fmla="+- f41 0 f2"/>
              <a:gd name="f43" fmla="cos 1 f42"/>
              <a:gd name="f44" fmla="sin 1 f42"/>
              <a:gd name="f45" fmla="+- 0 0 f43"/>
              <a:gd name="f46" fmla="+- 0 0 f44"/>
              <a:gd name="f47" fmla="*/ 10800 f45 1"/>
              <a:gd name="f48" fmla="*/ 10800 f46 1"/>
              <a:gd name="f49" fmla="*/ f20 f45 1"/>
              <a:gd name="f50" fmla="*/ f20 f46 1"/>
              <a:gd name="f51" fmla="*/ f47 f47 1"/>
              <a:gd name="f52" fmla="*/ f48 f48 1"/>
              <a:gd name="f53" fmla="*/ f49 f49 1"/>
              <a:gd name="f54" fmla="*/ f50 f50 1"/>
              <a:gd name="f55" fmla="+- f51 f52 0"/>
              <a:gd name="f56" fmla="+- f53 f54 0"/>
              <a:gd name="f57" fmla="sqrt f55"/>
              <a:gd name="f58" fmla="sqrt f56"/>
              <a:gd name="f59" fmla="*/ f11 1 f57"/>
              <a:gd name="f60" fmla="*/ f38 1 f58"/>
              <a:gd name="f61" fmla="*/ f45 f59 1"/>
              <a:gd name="f62" fmla="*/ f46 f59 1"/>
              <a:gd name="f63" fmla="*/ f45 f60 1"/>
              <a:gd name="f64" fmla="*/ f46 f60 1"/>
              <a:gd name="f65" fmla="+- 10800 0 f61"/>
              <a:gd name="f66" fmla="+- 10800 0 f62"/>
              <a:gd name="f67" fmla="+- 10800 0 f63"/>
              <a:gd name="f68" fmla="+- 10800 0 f64"/>
            </a:gdLst>
            <a:ahLst>
              <a:ahXY gdRefX="f0" minX="f6" maxX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6">
                <a:pos x="f30" y="f31"/>
              </a:cxn>
              <a:cxn ang="f36">
                <a:pos x="f23" y="f26"/>
              </a:cxn>
              <a:cxn ang="f36">
                <a:pos x="f32" y="f22"/>
              </a:cxn>
              <a:cxn ang="f36">
                <a:pos x="f23" y="f25"/>
              </a:cxn>
              <a:cxn ang="f36">
                <a:pos x="f30" y="f33"/>
              </a:cxn>
              <a:cxn ang="f36">
                <a:pos x="f24" y="f25"/>
              </a:cxn>
              <a:cxn ang="f36">
                <a:pos x="f34" y="f22"/>
              </a:cxn>
              <a:cxn ang="f36">
                <a:pos x="f24" y="f26"/>
              </a:cxn>
            </a:cxnLst>
            <a:rect l="f23" t="f26" r="f24" b="f25"/>
            <a:pathLst>
              <a:path w="21600" h="21600">
                <a:moveTo>
                  <a:pt x="f65" y="f66"/>
                </a:moveTo>
                <a:arcTo wR="f8" hR="f8" stAng="f36" swAng="f40"/>
                <a:close/>
                <a:moveTo>
                  <a:pt x="f67" y="f68"/>
                </a:moveTo>
                <a:arcTo wR="f20" hR="f20" stAng="f36" swAng="f40"/>
              </a:path>
            </a:pathLst>
          </a:custGeom>
          <a:noFill/>
          <a:ln w="7200">
            <a:solidFill>
              <a:srgbClr val="C6B792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1013039" y="0"/>
            <a:ext cx="8130599" cy="685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6" name="Rectangle 14"/>
          <p:cNvSpPr/>
          <p:nvPr/>
        </p:nvSpPr>
        <p:spPr>
          <a:xfrm>
            <a:off x="1014839" y="0"/>
            <a:ext cx="72720" cy="685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7" name="Rectangle 4"/>
          <p:cNvSpPr/>
          <p:nvPr/>
        </p:nvSpPr>
        <p:spPr>
          <a:xfrm>
            <a:off x="1014839" y="0"/>
            <a:ext cx="8128799" cy="685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8" name="Date Placeholder 1"/>
          <p:cNvSpPr txBox="1">
            <a:spLocks noGrp="1"/>
          </p:cNvSpPr>
          <p:nvPr>
            <p:ph type="dt" sz="half" idx="2"/>
          </p:nvPr>
        </p:nvSpPr>
        <p:spPr>
          <a:xfrm>
            <a:off x="3581279" y="6305400"/>
            <a:ext cx="2133360" cy="4759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hr-HR" sz="1800" b="0" i="0" u="none" strike="noStrike" kern="1200" spc="0">
                <a:solidFill>
                  <a:srgbClr val="000000"/>
                </a:solidFill>
                <a:latin typeface="Gill Sans MT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48831DA9-EFE9-4CB2-AFD5-330C3E4F0755}" type="datetime1">
              <a:rPr lang="hr-HR"/>
              <a:pPr lvl="0"/>
              <a:t>12.12.2020.</a:t>
            </a:fld>
            <a:endParaRPr lang="hr-HR"/>
          </a:p>
        </p:txBody>
      </p:sp>
      <p:sp>
        <p:nvSpPr>
          <p:cNvPr id="9" name="Footer Placeholder 2"/>
          <p:cNvSpPr txBox="1">
            <a:spLocks noGrp="1"/>
          </p:cNvSpPr>
          <p:nvPr>
            <p:ph type="ftr" sz="quarter" idx="3"/>
          </p:nvPr>
        </p:nvSpPr>
        <p:spPr>
          <a:xfrm>
            <a:off x="5715000" y="6305400"/>
            <a:ext cx="2895120" cy="4759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hr-HR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hr-HR"/>
          </a:p>
        </p:txBody>
      </p:sp>
      <p:sp>
        <p:nvSpPr>
          <p:cNvPr id="10" name="Slide Number Placeholder 3"/>
          <p:cNvSpPr txBox="1">
            <a:spLocks noGrp="1"/>
          </p:cNvSpPr>
          <p:nvPr>
            <p:ph type="sldNum" sz="quarter" idx="4"/>
          </p:nvPr>
        </p:nvSpPr>
        <p:spPr>
          <a:xfrm>
            <a:off x="8613720" y="6305400"/>
            <a:ext cx="456839" cy="4759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hr-HR" sz="1800" b="0" i="0" u="none" strike="noStrike" kern="1200" spc="0">
                <a:solidFill>
                  <a:srgbClr val="000000"/>
                </a:solidFill>
                <a:latin typeface="Gill Sans MT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59243E49-4854-4CBB-8A2A-E9F8458046E8}" type="slidenum">
              <a:t>‹#›</a:t>
            </a:fld>
            <a:endParaRPr lang="hr-HR"/>
          </a:p>
        </p:txBody>
      </p:sp>
      <p:sp>
        <p:nvSpPr>
          <p:cNvPr id="11" name="Rectangle 5"/>
          <p:cNvSpPr/>
          <p:nvPr/>
        </p:nvSpPr>
        <p:spPr>
          <a:xfrm>
            <a:off x="1014839" y="0"/>
            <a:ext cx="72720" cy="685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2" name="Rezervirano mjesto naslova 11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x-none"/>
          </a:p>
        </p:txBody>
      </p:sp>
      <p:sp>
        <p:nvSpPr>
          <p:cNvPr id="13" name="Rezervirano mjesto teksta 12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lvl="0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x-none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1">
        <a:tabLst/>
        <a:defRPr lang="x-none" sz="1800" b="0" i="0" u="none" strike="noStrike" kern="1200" spc="0">
          <a:ln>
            <a:noFill/>
          </a:ln>
          <a:solidFill>
            <a:srgbClr val="000000"/>
          </a:solidFill>
          <a:latin typeface="Gill Sans MT" pitchFamily="18"/>
          <a:ea typeface="Microsoft YaHei" pitchFamily="2"/>
        </a:defRPr>
      </a:lvl1pPr>
    </p:titleStyle>
    <p:bodyStyle>
      <a:lvl1pPr algn="l" rtl="0" hangingPunct="1">
        <a:lnSpc>
          <a:spcPct val="100000"/>
        </a:lnSpc>
        <a:spcBef>
          <a:spcPts val="0"/>
        </a:spcBef>
        <a:spcAft>
          <a:spcPts val="1417"/>
        </a:spcAft>
        <a:tabLst/>
        <a:defRPr lang="x-none" sz="3200" b="0" i="0" u="none" strike="noStrike" kern="1200" spc="0">
          <a:ln>
            <a:noFill/>
          </a:ln>
          <a:solidFill>
            <a:srgbClr val="000000"/>
          </a:solidFill>
          <a:latin typeface="Gill Sans MT" pitchFamily="18"/>
          <a:ea typeface="Microsoft YaHei" pitchFamily="2"/>
        </a:defRPr>
      </a:lvl1pPr>
    </p:bodyStyle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e 6"/>
          <p:cNvSpPr/>
          <p:nvPr/>
        </p:nvSpPr>
        <p:spPr>
          <a:xfrm>
            <a:off x="-815760" y="-815760"/>
            <a:ext cx="1638360" cy="1638360"/>
          </a:xfrm>
          <a:custGeom>
            <a:avLst>
              <a:gd name="f0" fmla="val 5400000"/>
              <a:gd name="f1" fmla="val 540212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val 10800"/>
              <a:gd name="f11" fmla="val 21599999"/>
              <a:gd name="f12" fmla="min 0 21600"/>
              <a:gd name="f13" fmla="max 0 21600"/>
              <a:gd name="f14" fmla="*/ f9 1 2"/>
              <a:gd name="f15" fmla="*/ f6 1 21600"/>
              <a:gd name="f16" fmla="*/ f7 1 21600"/>
              <a:gd name="f17" fmla="*/ f9 1 180"/>
              <a:gd name="f18" fmla="pin 0 f1 10800"/>
              <a:gd name="f19" fmla="pin 0 f0 21599999"/>
              <a:gd name="f20" fmla="+- f13 0 f12"/>
              <a:gd name="f21" fmla="+- 10800 0 f18"/>
              <a:gd name="f22" fmla="+- 10800 f18 0"/>
              <a:gd name="f23" fmla="+- 0 0 f19"/>
              <a:gd name="f24" fmla="*/ f18 f18 1"/>
              <a:gd name="f25" fmla="*/ f20 1 2"/>
              <a:gd name="f26" fmla="+- f23 f4 0"/>
              <a:gd name="f27" fmla="+- f12 f25 0"/>
              <a:gd name="f28" fmla="*/ f25 f25 1"/>
              <a:gd name="f29" fmla="min f21 f22"/>
              <a:gd name="f30" fmla="max f21 f22"/>
              <a:gd name="f31" fmla="*/ f26 f5 1"/>
              <a:gd name="f32" fmla="+- f30 0 f29"/>
              <a:gd name="f33" fmla="*/ f31 1 f3"/>
              <a:gd name="f34" fmla="*/ f32 1 2"/>
              <a:gd name="f35" fmla="+- 0 0 f33"/>
              <a:gd name="f36" fmla="+- f29 f34 0"/>
              <a:gd name="f37" fmla="*/ f34 f34 1"/>
              <a:gd name="f38" fmla="val f35"/>
              <a:gd name="f39" fmla="*/ f38 f17 1"/>
              <a:gd name="f40" fmla="*/ f38 f9 1"/>
              <a:gd name="f41" fmla="+- 0 0 f39"/>
              <a:gd name="f42" fmla="*/ f40 1 f5"/>
              <a:gd name="f43" fmla="*/ f41 f3 1"/>
              <a:gd name="f44" fmla="+- 0 0 f42"/>
              <a:gd name="f45" fmla="*/ f43 1 f9"/>
              <a:gd name="f46" fmla="+- f44 f9 0"/>
              <a:gd name="f47" fmla="+- f45 0 f4"/>
              <a:gd name="f48" fmla="+- f46 f14 0"/>
              <a:gd name="f49" fmla="sin 1 f47"/>
              <a:gd name="f50" fmla="cos 1 f47"/>
              <a:gd name="f51" fmla="+- 0 0 f48"/>
              <a:gd name="f52" fmla="+- 0 0 f49"/>
              <a:gd name="f53" fmla="+- 0 0 f50"/>
              <a:gd name="f54" fmla="*/ f51 f3 1"/>
              <a:gd name="f55" fmla="*/ 10800 f52 1"/>
              <a:gd name="f56" fmla="*/ 10800 f53 1"/>
              <a:gd name="f57" fmla="*/ f54 1 f9"/>
              <a:gd name="f58" fmla="+- f55 10800 0"/>
              <a:gd name="f59" fmla="+- f56 10800 0"/>
              <a:gd name="f60" fmla="+- f57 0 f4"/>
              <a:gd name="f61" fmla="+- 21600 0 f58"/>
              <a:gd name="f62" fmla="cos 1 f60"/>
              <a:gd name="f63" fmla="sin 1 f60"/>
              <a:gd name="f64" fmla="+- f59 0 f27"/>
              <a:gd name="f65" fmla="+- f58 0 f27"/>
              <a:gd name="f66" fmla="+- f58 0 f36"/>
              <a:gd name="f67" fmla="+- f59 0 f36"/>
              <a:gd name="f68" fmla="+- 0 0 f62"/>
              <a:gd name="f69" fmla="+- 0 0 f63"/>
              <a:gd name="f70" fmla="+- f61 0 f27"/>
              <a:gd name="f71" fmla="at2 f65 f64"/>
              <a:gd name="f72" fmla="+- f61 0 f36"/>
              <a:gd name="f73" fmla="at2 f66 f67"/>
              <a:gd name="f74" fmla="*/ f18 f68 1"/>
              <a:gd name="f75" fmla="*/ f18 f69 1"/>
              <a:gd name="f76" fmla="at2 f70 f64"/>
              <a:gd name="f77" fmla="+- f71 f4 0"/>
              <a:gd name="f78" fmla="+- f73 f4 0"/>
              <a:gd name="f79" fmla="at2 f72 f67"/>
              <a:gd name="f80" fmla="*/ f74 f74 1"/>
              <a:gd name="f81" fmla="*/ f75 f75 1"/>
              <a:gd name="f82" fmla="+- f76 f4 0"/>
              <a:gd name="f83" fmla="*/ f77 f9 1"/>
              <a:gd name="f84" fmla="*/ f78 f9 1"/>
              <a:gd name="f85" fmla="+- f79 f4 0"/>
              <a:gd name="f86" fmla="+- f80 f81 0"/>
              <a:gd name="f87" fmla="*/ f82 f9 1"/>
              <a:gd name="f88" fmla="*/ f83 1 f3"/>
              <a:gd name="f89" fmla="*/ f84 1 f3"/>
              <a:gd name="f90" fmla="*/ f85 f9 1"/>
              <a:gd name="f91" fmla="sqrt f86"/>
              <a:gd name="f92" fmla="*/ f87 1 f3"/>
              <a:gd name="f93" fmla="+- 0 0 f88"/>
              <a:gd name="f94" fmla="+- 0 0 f89"/>
              <a:gd name="f95" fmla="*/ f90 1 f3"/>
              <a:gd name="f96" fmla="*/ f24 1 f91"/>
              <a:gd name="f97" fmla="+- 0 0 f92"/>
              <a:gd name="f98" fmla="+- 0 0 f93"/>
              <a:gd name="f99" fmla="+- 0 0 f95"/>
              <a:gd name="f100" fmla="+- 0 0 f94"/>
              <a:gd name="f101" fmla="*/ f68 f96 1"/>
              <a:gd name="f102" fmla="*/ f69 f96 1"/>
              <a:gd name="f103" fmla="+- 0 0 f97"/>
              <a:gd name="f104" fmla="*/ f98 f3 1"/>
              <a:gd name="f105" fmla="*/ f100 f3 1"/>
              <a:gd name="f106" fmla="+- 0 0 f99"/>
              <a:gd name="f107" fmla="+- 10800 0 f101"/>
              <a:gd name="f108" fmla="+- 10800 0 f102"/>
              <a:gd name="f109" fmla="*/ f103 f3 1"/>
              <a:gd name="f110" fmla="*/ f104 1 f9"/>
              <a:gd name="f111" fmla="*/ f105 1 f9"/>
              <a:gd name="f112" fmla="*/ f106 f3 1"/>
              <a:gd name="f113" fmla="*/ f107 f15 1"/>
              <a:gd name="f114" fmla="*/ f108 f16 1"/>
              <a:gd name="f115" fmla="*/ f109 1 f9"/>
              <a:gd name="f116" fmla="+- f110 0 f4"/>
              <a:gd name="f117" fmla="+- f111 0 f4"/>
              <a:gd name="f118" fmla="*/ f112 1 f9"/>
              <a:gd name="f119" fmla="+- f115 0 f4"/>
              <a:gd name="f120" fmla="cos 1 f117"/>
              <a:gd name="f121" fmla="sin 1 f117"/>
              <a:gd name="f122" fmla="+- f118 0 f4"/>
              <a:gd name="f123" fmla="cos 1 f119"/>
              <a:gd name="f124" fmla="sin 1 f119"/>
              <a:gd name="f125" fmla="+- f116 0 f119"/>
              <a:gd name="f126" fmla="+- 0 0 f120"/>
              <a:gd name="f127" fmla="+- 0 0 f121"/>
              <a:gd name="f128" fmla="+- f122 0 f117"/>
              <a:gd name="f129" fmla="+- 0 0 f123"/>
              <a:gd name="f130" fmla="+- 0 0 f124"/>
              <a:gd name="f131" fmla="+- f125 0 f2"/>
              <a:gd name="f132" fmla="*/ f34 f126 1"/>
              <a:gd name="f133" fmla="*/ f34 f127 1"/>
              <a:gd name="f134" fmla="+- f128 f2 0"/>
              <a:gd name="f135" fmla="*/ f25 f129 1"/>
              <a:gd name="f136" fmla="*/ f25 f130 1"/>
              <a:gd name="f137" fmla="?: f125 f131 f125"/>
              <a:gd name="f138" fmla="*/ f132 f132 1"/>
              <a:gd name="f139" fmla="*/ f133 f133 1"/>
              <a:gd name="f140" fmla="?: f128 f128 f134"/>
              <a:gd name="f141" fmla="*/ f135 f135 1"/>
              <a:gd name="f142" fmla="*/ f136 f136 1"/>
              <a:gd name="f143" fmla="+- f138 f139 0"/>
              <a:gd name="f144" fmla="+- f141 f142 0"/>
              <a:gd name="f145" fmla="sqrt f143"/>
              <a:gd name="f146" fmla="sqrt f144"/>
              <a:gd name="f147" fmla="*/ f37 1 f145"/>
              <a:gd name="f148" fmla="*/ f28 1 f146"/>
              <a:gd name="f149" fmla="*/ f126 f147 1"/>
              <a:gd name="f150" fmla="*/ f127 f147 1"/>
              <a:gd name="f151" fmla="*/ f129 f148 1"/>
              <a:gd name="f152" fmla="*/ f130 f148 1"/>
              <a:gd name="f153" fmla="+- f36 0 f149"/>
              <a:gd name="f154" fmla="+- f36 0 f150"/>
              <a:gd name="f155" fmla="+- f27 0 f151"/>
              <a:gd name="f156" fmla="+- f27 0 f152"/>
            </a:gdLst>
            <a:ahLst>
              <a:ahPolar gdRefR="f1" minR="f8" maxR="f10" gdRefAng="f0" minAng="f8" maxAng="f11">
                <a:pos x="f113" y="f114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55" y="f156"/>
                </a:moveTo>
                <a:arcTo wR="f25" hR="f25" stAng="f119" swAng="f137"/>
                <a:lnTo>
                  <a:pt x="f153" y="f154"/>
                </a:lnTo>
                <a:arcTo wR="f34" hR="f34" stAng="f117" swAng="f140"/>
                <a:close/>
              </a:path>
            </a:pathLst>
          </a:custGeom>
          <a:solidFill>
            <a:srgbClr val="FCFAF4">
              <a:alpha val="33000"/>
            </a:srgbClr>
          </a:solidFill>
          <a:ln w="3240">
            <a:solidFill>
              <a:srgbClr val="D1C3A0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Oval 7"/>
          <p:cNvSpPr/>
          <p:nvPr/>
        </p:nvSpPr>
        <p:spPr>
          <a:xfrm>
            <a:off x="168840" y="21240"/>
            <a:ext cx="1701719" cy="170171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7360">
            <a:solidFill>
              <a:srgbClr val="FFF4DD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Donut 10"/>
          <p:cNvSpPr/>
          <p:nvPr/>
        </p:nvSpPr>
        <p:spPr>
          <a:xfrm rot="2315400">
            <a:off x="183145" y="1055011"/>
            <a:ext cx="1125360" cy="1102320"/>
          </a:xfrm>
          <a:custGeom>
            <a:avLst>
              <a:gd name="f0" fmla="val 54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*/ 5419351 1 1725033"/>
              <a:gd name="f8" fmla="val 10800"/>
              <a:gd name="f9" fmla="val -2147483647"/>
              <a:gd name="f10" fmla="val 2147483647"/>
              <a:gd name="f11" fmla="*/ 10800 10800 1"/>
              <a:gd name="f12" fmla="+- 0 0 0"/>
              <a:gd name="f13" fmla="+- 0 0 360"/>
              <a:gd name="f14" fmla="*/ f4 1 21600"/>
              <a:gd name="f15" fmla="*/ f5 1 21600"/>
              <a:gd name="f16" fmla="pin 0 f0 10800"/>
              <a:gd name="f17" fmla="*/ 0 f7 1"/>
              <a:gd name="f18" fmla="*/ f12 f1 1"/>
              <a:gd name="f19" fmla="*/ f13 f1 1"/>
              <a:gd name="f20" fmla="+- 10800 0 f16"/>
              <a:gd name="f21" fmla="*/ f16 f14 1"/>
              <a:gd name="f22" fmla="*/ 10800 f15 1"/>
              <a:gd name="f23" fmla="*/ 3163 f14 1"/>
              <a:gd name="f24" fmla="*/ 18437 f14 1"/>
              <a:gd name="f25" fmla="*/ 18437 f15 1"/>
              <a:gd name="f26" fmla="*/ 3163 f15 1"/>
              <a:gd name="f27" fmla="*/ f17 1 f3"/>
              <a:gd name="f28" fmla="*/ f18 1 f3"/>
              <a:gd name="f29" fmla="*/ f19 1 f3"/>
              <a:gd name="f30" fmla="*/ 10800 f14 1"/>
              <a:gd name="f31" fmla="*/ 0 f15 1"/>
              <a:gd name="f32" fmla="*/ 0 f14 1"/>
              <a:gd name="f33" fmla="*/ 21600 f15 1"/>
              <a:gd name="f34" fmla="*/ 21600 f14 1"/>
              <a:gd name="f35" fmla="+- 0 0 f27"/>
              <a:gd name="f36" fmla="+- f28 0 f2"/>
              <a:gd name="f37" fmla="+- f29 0 f2"/>
              <a:gd name="f38" fmla="*/ f20 f20 1"/>
              <a:gd name="f39" fmla="*/ f35 f1 1"/>
              <a:gd name="f40" fmla="+- f37 0 f36"/>
              <a:gd name="f41" fmla="*/ f39 1 f7"/>
              <a:gd name="f42" fmla="+- f41 0 f2"/>
              <a:gd name="f43" fmla="cos 1 f42"/>
              <a:gd name="f44" fmla="sin 1 f42"/>
              <a:gd name="f45" fmla="+- 0 0 f43"/>
              <a:gd name="f46" fmla="+- 0 0 f44"/>
              <a:gd name="f47" fmla="*/ 10800 f45 1"/>
              <a:gd name="f48" fmla="*/ 10800 f46 1"/>
              <a:gd name="f49" fmla="*/ f20 f45 1"/>
              <a:gd name="f50" fmla="*/ f20 f46 1"/>
              <a:gd name="f51" fmla="*/ f47 f47 1"/>
              <a:gd name="f52" fmla="*/ f48 f48 1"/>
              <a:gd name="f53" fmla="*/ f49 f49 1"/>
              <a:gd name="f54" fmla="*/ f50 f50 1"/>
              <a:gd name="f55" fmla="+- f51 f52 0"/>
              <a:gd name="f56" fmla="+- f53 f54 0"/>
              <a:gd name="f57" fmla="sqrt f55"/>
              <a:gd name="f58" fmla="sqrt f56"/>
              <a:gd name="f59" fmla="*/ f11 1 f57"/>
              <a:gd name="f60" fmla="*/ f38 1 f58"/>
              <a:gd name="f61" fmla="*/ f45 f59 1"/>
              <a:gd name="f62" fmla="*/ f46 f59 1"/>
              <a:gd name="f63" fmla="*/ f45 f60 1"/>
              <a:gd name="f64" fmla="*/ f46 f60 1"/>
              <a:gd name="f65" fmla="+- 10800 0 f61"/>
              <a:gd name="f66" fmla="+- 10800 0 f62"/>
              <a:gd name="f67" fmla="+- 10800 0 f63"/>
              <a:gd name="f68" fmla="+- 10800 0 f64"/>
            </a:gdLst>
            <a:ahLst>
              <a:ahXY gdRefX="f0" minX="f6" maxX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6">
                <a:pos x="f30" y="f31"/>
              </a:cxn>
              <a:cxn ang="f36">
                <a:pos x="f23" y="f26"/>
              </a:cxn>
              <a:cxn ang="f36">
                <a:pos x="f32" y="f22"/>
              </a:cxn>
              <a:cxn ang="f36">
                <a:pos x="f23" y="f25"/>
              </a:cxn>
              <a:cxn ang="f36">
                <a:pos x="f30" y="f33"/>
              </a:cxn>
              <a:cxn ang="f36">
                <a:pos x="f24" y="f25"/>
              </a:cxn>
              <a:cxn ang="f36">
                <a:pos x="f34" y="f22"/>
              </a:cxn>
              <a:cxn ang="f36">
                <a:pos x="f24" y="f26"/>
              </a:cxn>
            </a:cxnLst>
            <a:rect l="f23" t="f26" r="f24" b="f25"/>
            <a:pathLst>
              <a:path w="21600" h="21600">
                <a:moveTo>
                  <a:pt x="f65" y="f66"/>
                </a:moveTo>
                <a:arcTo wR="f8" hR="f8" stAng="f36" swAng="f40"/>
                <a:close/>
                <a:moveTo>
                  <a:pt x="f67" y="f68"/>
                </a:moveTo>
                <a:arcTo wR="f20" hR="f20" stAng="f36" swAng="f40"/>
              </a:path>
            </a:pathLst>
          </a:custGeom>
          <a:noFill/>
          <a:ln w="7200">
            <a:solidFill>
              <a:srgbClr val="C6B792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1013039" y="0"/>
            <a:ext cx="8130599" cy="685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6" name="Rectangle 14"/>
          <p:cNvSpPr/>
          <p:nvPr/>
        </p:nvSpPr>
        <p:spPr>
          <a:xfrm>
            <a:off x="1014839" y="0"/>
            <a:ext cx="72720" cy="685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7" name="Title 1"/>
          <p:cNvSpPr txBox="1"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x-none"/>
              <a:t>Click to edit the title text formatClick to edit Master title style</a:t>
            </a:r>
          </a:p>
        </p:txBody>
      </p:sp>
      <p:sp>
        <p:nvSpPr>
          <p:cNvPr id="8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1435680" y="1447919"/>
            <a:ext cx="7497720" cy="4800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lvl="0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x-none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en-US"/>
              <a:t>Click to edit the outline text format</a:t>
            </a:r>
          </a:p>
          <a:p>
            <a:pPr lvl="1"/>
            <a:r>
              <a:rPr lang="en-US"/>
              <a:t>Second Outline Level</a:t>
            </a:r>
          </a:p>
          <a:p>
            <a:pPr lvl="2"/>
            <a:r>
              <a:rPr lang="en-US"/>
              <a:t>Third Outline Level</a:t>
            </a:r>
          </a:p>
          <a:p>
            <a:pPr lvl="3"/>
            <a:r>
              <a:rPr lang="en-US"/>
              <a:t>Fourth Outline Level</a:t>
            </a:r>
          </a:p>
          <a:p>
            <a:pPr lvl="4"/>
            <a:r>
              <a:rPr lang="en-US"/>
              <a:t>Fifth Outline Level</a:t>
            </a:r>
          </a:p>
          <a:p>
            <a:pPr lvl="5"/>
            <a:r>
              <a:rPr lang="en-US"/>
              <a:t>Sixth Outline Level</a:t>
            </a:r>
          </a:p>
          <a:p>
            <a:pPr lvl="6"/>
            <a:r>
              <a:rPr lang="en-US"/>
              <a:t>Seventh Outline Level</a:t>
            </a:r>
          </a:p>
          <a:p>
            <a:pPr lvl="7"/>
            <a:r>
              <a:rPr lang="en-US"/>
              <a:t>Eighth Outline Level</a:t>
            </a:r>
          </a:p>
          <a:p>
            <a:pPr lvl="0"/>
            <a:r>
              <a:rPr lang="en-US"/>
              <a:t>Ninth Outline LevelClick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3581279" y="6305400"/>
            <a:ext cx="2133360" cy="4759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hr-HR" sz="1800" b="0" i="0" u="none" strike="noStrike" kern="1200" spc="0">
                <a:solidFill>
                  <a:srgbClr val="000000"/>
                </a:solidFill>
                <a:latin typeface="Gill Sans MT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32AEF88A-3700-4483-930C-D4B5F84B589B}" type="datetime1">
              <a:rPr lang="hr-HR"/>
              <a:pPr lvl="0"/>
              <a:t>12.12.2020.</a:t>
            </a:fld>
            <a:endParaRPr lang="hr-HR"/>
          </a:p>
        </p:txBody>
      </p:sp>
      <p:sp>
        <p:nvSpPr>
          <p:cNvPr id="10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5715000" y="6305400"/>
            <a:ext cx="2895120" cy="4759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hr-HR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hr-HR"/>
          </a:p>
        </p:txBody>
      </p:sp>
      <p:sp>
        <p:nvSpPr>
          <p:cNvPr id="11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613720" y="6305400"/>
            <a:ext cx="456839" cy="4759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hr-HR" sz="1800" b="0" i="0" u="none" strike="noStrike" kern="1200" spc="0">
                <a:solidFill>
                  <a:srgbClr val="000000"/>
                </a:solidFill>
                <a:latin typeface="Gill Sans MT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46B7D2F8-5489-4D2B-95C6-E520AF5B4164}" type="slidenum"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lvl="0" algn="l" rtl="0" hangingPunct="1">
        <a:spcBef>
          <a:spcPts val="0"/>
        </a:spcBef>
        <a:spcAft>
          <a:spcPts val="0"/>
        </a:spcAft>
        <a:buNone/>
        <a:tabLst/>
        <a:defRPr lang="x-none" sz="4300" b="0" i="0" u="none" strike="noStrike" kern="1200" spc="0">
          <a:ln>
            <a:noFill/>
          </a:ln>
          <a:solidFill>
            <a:srgbClr val="572314"/>
          </a:solidFill>
          <a:latin typeface="Gill Sans MT" pitchFamily="18"/>
          <a:ea typeface="Microsoft YaHei" pitchFamily="2"/>
          <a:cs typeface="Lucida Sans" pitchFamily="2"/>
        </a:defRPr>
      </a:lvl1pPr>
    </p:titleStyle>
    <p:bodyStyle>
      <a:lvl1pPr lvl="0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Gill Sans MT" pitchFamily="18"/>
        </a:defRPr>
      </a:lvl1pPr>
      <a:lvl2pPr lvl="1">
        <a:buSzPct val="75000"/>
        <a:buFont typeface="StarSymbol"/>
        <a:buChar char="–"/>
        <a:tabLst/>
        <a:defRPr lang="en-US" sz="3200" b="0" i="0" u="none" strike="noStrike" spc="0">
          <a:solidFill>
            <a:srgbClr val="000000"/>
          </a:solidFill>
          <a:latin typeface="Gill Sans MT" pitchFamily="18"/>
        </a:defRPr>
      </a:lvl2pPr>
      <a:lvl3pPr lvl="2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Gill Sans MT" pitchFamily="18"/>
        </a:defRPr>
      </a:lvl3pPr>
      <a:lvl4pPr lvl="3">
        <a:buSzPct val="75000"/>
        <a:buFont typeface="StarSymbol"/>
        <a:buChar char="–"/>
        <a:tabLst/>
        <a:defRPr lang="en-US" sz="3200" b="0" i="0" u="none" strike="noStrike" spc="0">
          <a:solidFill>
            <a:srgbClr val="000000"/>
          </a:solidFill>
          <a:latin typeface="Gill Sans MT" pitchFamily="18"/>
        </a:defRPr>
      </a:lvl4pPr>
      <a:lvl5pPr lvl="4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Gill Sans MT" pitchFamily="18"/>
        </a:defRPr>
      </a:lvl5pPr>
      <a:lvl6pPr lvl="5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Gill Sans MT" pitchFamily="18"/>
        </a:defRPr>
      </a:lvl6pPr>
      <a:lvl7pPr lvl="6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Gill Sans MT" pitchFamily="18"/>
        </a:defRPr>
      </a:lvl7pPr>
      <a:lvl8pPr lvl="7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Gill Sans MT" pitchFamily="18"/>
        </a:defRPr>
      </a:lvl8pPr>
      <a:lvl9pPr marL="0" marR="0" lvl="0" indent="0" algn="l" rtl="0" hangingPunct="1">
        <a:lnSpc>
          <a:spcPct val="100000"/>
        </a:lnSpc>
        <a:spcBef>
          <a:spcPts val="601"/>
        </a:spcBef>
        <a:spcAft>
          <a:spcPts val="1417"/>
        </a:spcAft>
        <a:buClr>
          <a:srgbClr val="3891A7"/>
        </a:buClr>
        <a:buSzPct val="80000"/>
        <a:buFont typeface="Wingdings 2"/>
        <a:buChar char=""/>
        <a:tabLst/>
        <a:defRPr lang="en-US" sz="3200" b="0" i="0" u="none" strike="noStrike" spc="0">
          <a:solidFill>
            <a:srgbClr val="000000"/>
          </a:solidFill>
          <a:latin typeface="Gill Sans MT" pitchFamily="18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9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0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0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0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0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40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9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70760" y="216000"/>
            <a:ext cx="7725240" cy="1439639"/>
          </a:xfrm>
        </p:spPr>
        <p:txBody>
          <a:bodyPr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6000" b="1" dirty="0"/>
              <a:t>E S E J</a:t>
            </a:r>
            <a:br>
              <a:rPr lang="x-none" sz="6000" b="1" dirty="0"/>
            </a:br>
            <a:r>
              <a:rPr lang="x-none" sz="4400" b="1" dirty="0"/>
              <a:t>priprema za pisani dio stručnoga ispita</a:t>
            </a:r>
            <a:r>
              <a:rPr lang="x-none" sz="6000" b="1" dirty="0"/>
              <a:t/>
            </a:r>
            <a:br>
              <a:rPr lang="x-none" sz="6000" b="1" dirty="0"/>
            </a:br>
            <a:r>
              <a:rPr lang="x-none" sz="6000" b="1" dirty="0"/>
              <a:t/>
            </a:r>
            <a:br>
              <a:rPr lang="x-none" sz="6000" b="1" dirty="0"/>
            </a:br>
            <a:r>
              <a:rPr lang="x-none" sz="3600" b="1" dirty="0"/>
              <a:t>OŠ „Malešnica”</a:t>
            </a:r>
            <a:br>
              <a:rPr lang="x-none" sz="3600" b="1" dirty="0"/>
            </a:br>
            <a:r>
              <a:rPr lang="hr-HR" sz="3600" b="1" dirty="0" smtClean="0"/>
              <a:t>15</a:t>
            </a:r>
            <a:r>
              <a:rPr lang="x-none" sz="3600" b="1" dirty="0" smtClean="0"/>
              <a:t>. </a:t>
            </a:r>
            <a:r>
              <a:rPr lang="hr-HR" sz="3600" b="1" dirty="0" smtClean="0"/>
              <a:t>prosinca</a:t>
            </a:r>
            <a:r>
              <a:rPr lang="x-none" sz="3600" b="1" dirty="0" smtClean="0"/>
              <a:t> 20</a:t>
            </a:r>
            <a:r>
              <a:rPr lang="hr-HR" sz="3600" b="1" dirty="0" smtClean="0"/>
              <a:t>20</a:t>
            </a:r>
            <a:r>
              <a:rPr lang="x-none" sz="3600" b="1" dirty="0" smtClean="0"/>
              <a:t>.</a:t>
            </a:r>
            <a:r>
              <a:rPr lang="x-none" sz="3600" b="1" dirty="0"/>
              <a:t/>
            </a:r>
            <a:br>
              <a:rPr lang="x-none" sz="3600" b="1" dirty="0"/>
            </a:br>
            <a:r>
              <a:rPr lang="x-none" sz="3600" b="1" dirty="0"/>
              <a:t>Predavačica: Sanja Bosak, prof. </a:t>
            </a:r>
            <a:br>
              <a:rPr lang="x-none" sz="3600" b="1" dirty="0"/>
            </a:br>
            <a:r>
              <a:rPr lang="x-none" sz="3600" b="1" dirty="0"/>
              <a:t>Hrvatskoga jezika i književnosti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55639" y="476640"/>
            <a:ext cx="7772039" cy="1007640"/>
          </a:xfrm>
        </p:spPr>
        <p:txBody>
          <a:bodyPr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x-none" b="1">
                <a:latin typeface="Times New Roman" pitchFamily="18"/>
                <a:cs typeface="Times New Roman" pitchFamily="18"/>
              </a:rPr>
              <a:t>Jezična pismenost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1691680" y="2276999"/>
            <a:ext cx="6552320" cy="2304000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- poštovanje gramatičke, pravopisne, leksičke i stilističke norme hrvatskoga standardnog književnog jezika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55639" y="620640"/>
            <a:ext cx="7772039" cy="1151640"/>
          </a:xfrm>
        </p:spPr>
        <p:txBody>
          <a:bodyPr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x-none" b="1">
                <a:latin typeface="Times New Roman" pitchFamily="18"/>
                <a:cs typeface="Times New Roman" pitchFamily="18"/>
              </a:rPr>
              <a:t>- morfološka norma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1763687" y="2276999"/>
            <a:ext cx="5680391" cy="3311999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- sklonidba (deklinacija)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- stupnjevanje (komparacija)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- sprezanje (konjugacija)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- sročnost (kongruencija)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endParaRPr lang="hr-HR" sz="2000" dirty="0">
              <a:solidFill>
                <a:srgbClr val="572314"/>
              </a:solidFill>
              <a:latin typeface="+mn-lt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683640" y="188640"/>
            <a:ext cx="7772039" cy="1223639"/>
          </a:xfrm>
        </p:spPr>
        <p:txBody>
          <a:bodyPr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x-none" b="1">
                <a:latin typeface="Times New Roman" pitchFamily="18"/>
                <a:cs typeface="Times New Roman" pitchFamily="18"/>
              </a:rPr>
              <a:t>- sintaktička norma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1763688" y="1412279"/>
            <a:ext cx="6624736" cy="3384873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Char char="-"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 zakonitosti povezivanja jezičnih jedinica u sintagmu, rečenicu i tekst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Char char="-"/>
            </a:pPr>
            <a:r>
              <a:rPr lang="hr-HR" sz="2000" b="1" dirty="0">
                <a:solidFill>
                  <a:srgbClr val="572314"/>
                </a:solidFill>
                <a:latin typeface="+mn-lt"/>
                <a:cs typeface="Times New Roman" pitchFamily="18"/>
              </a:rPr>
              <a:t> stilski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 </a:t>
            </a:r>
            <a:r>
              <a:rPr lang="hr-HR" sz="2000" b="1" dirty="0">
                <a:solidFill>
                  <a:srgbClr val="572314"/>
                </a:solidFill>
                <a:latin typeface="+mn-lt"/>
                <a:cs typeface="Times New Roman" pitchFamily="18"/>
              </a:rPr>
              <a:t>neobilježeni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 </a:t>
            </a:r>
            <a:r>
              <a:rPr lang="hr-HR" sz="2000" b="1" dirty="0">
                <a:solidFill>
                  <a:srgbClr val="572314"/>
                </a:solidFill>
                <a:latin typeface="+mn-lt"/>
                <a:cs typeface="Times New Roman" pitchFamily="18"/>
              </a:rPr>
              <a:t>red riječi 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(subjekt – predikat – objekt / priložna oznaka)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Char char="-"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 pisanje </a:t>
            </a:r>
            <a:r>
              <a:rPr lang="hr-HR" sz="2000" noProof="1" smtClean="0">
                <a:solidFill>
                  <a:srgbClr val="572314"/>
                </a:solidFill>
                <a:latin typeface="+mn-lt"/>
                <a:cs typeface="Times New Roman" pitchFamily="18"/>
              </a:rPr>
              <a:t>nenaglasnica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endParaRPr lang="hr-HR" sz="2000" dirty="0">
              <a:solidFill>
                <a:srgbClr val="572314"/>
              </a:solidFill>
              <a:latin typeface="+mn-lt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611640" y="332640"/>
            <a:ext cx="7772039" cy="1469520"/>
          </a:xfrm>
        </p:spPr>
        <p:txBody>
          <a:bodyPr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x-none" b="1">
                <a:latin typeface="Times New Roman" pitchFamily="18"/>
                <a:cs typeface="Times New Roman" pitchFamily="18"/>
              </a:rPr>
              <a:t>- leksička norma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2051719" y="1944000"/>
            <a:ext cx="6228639" cy="2664000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Char char="-"/>
            </a:pPr>
            <a:r>
              <a:rPr lang="hr-HR" sz="2000">
                <a:solidFill>
                  <a:srgbClr val="572314"/>
                </a:solidFill>
                <a:latin typeface="+mn-lt"/>
                <a:cs typeface="Times New Roman" pitchFamily="18"/>
              </a:rPr>
              <a:t> pravilna uporaba riječi i njihova sadržajna povezanost sa sadržajem pisanoga rada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Char char="-"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 poznavanje značenja riječi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Char char="-"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 pleonazmi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611640" y="260640"/>
            <a:ext cx="7772039" cy="1469520"/>
          </a:xfrm>
        </p:spPr>
        <p:txBody>
          <a:bodyPr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x-none" b="1">
                <a:latin typeface="Times New Roman" pitchFamily="18"/>
                <a:cs typeface="Times New Roman" pitchFamily="18"/>
              </a:rPr>
              <a:t>- pravopisna norma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1835695" y="1728000"/>
            <a:ext cx="6840761" cy="4536000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>
              <a:lnSpc>
                <a:spcPct val="170000"/>
              </a:lnSpc>
              <a:spcAft>
                <a:spcPts val="0"/>
              </a:spcAft>
              <a:buNone/>
            </a:pPr>
            <a:r>
              <a:rPr lang="hr-HR" sz="2000" noProof="1" smtClean="0">
                <a:solidFill>
                  <a:srgbClr val="572314"/>
                </a:solidFill>
                <a:latin typeface="+mn-lt"/>
                <a:cs typeface="Times New Roman" pitchFamily="18"/>
              </a:rPr>
              <a:t>- poštovanje pravila o pisanju velikoga slova; glasova č/ć,dž/đ i glasovnih skupova -ije/-je/-e/-i; zareza (nabrajanje, nizanje, suprotnost, inverzija, umetanje); složenica i polusloženica; kratica i pokrata ...</a:t>
            </a:r>
            <a:endParaRPr lang="hr-HR" sz="2000" noProof="1">
              <a:solidFill>
                <a:srgbClr val="572314"/>
              </a:solidFill>
              <a:latin typeface="+mn-lt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54760" y="1017359"/>
            <a:ext cx="8229240" cy="1142640"/>
          </a:xfrm>
        </p:spPr>
        <p:txBody>
          <a:bodyPr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lnSpc>
                <a:spcPct val="150000"/>
              </a:lnSpc>
              <a:buNone/>
            </a:pPr>
            <a:r>
              <a:rPr lang="x-none" sz="6000" b="1">
                <a:latin typeface="Times New Roman" pitchFamily="18"/>
                <a:cs typeface="Times New Roman" pitchFamily="18"/>
              </a:rPr>
              <a:t>NAJČEŠĆE POGREŠKE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55639" y="188640"/>
            <a:ext cx="7772039" cy="863639"/>
          </a:xfrm>
        </p:spPr>
        <p:txBody>
          <a:bodyPr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x-none" sz="4000" b="1">
                <a:latin typeface="Times New Roman" pitchFamily="18"/>
                <a:cs typeface="Times New Roman" pitchFamily="18"/>
              </a:rPr>
              <a:t>Najčešće pravopisne pogreške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1763688" y="1340768"/>
            <a:ext cx="6696319" cy="4752624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Char char="-"/>
            </a:pPr>
            <a:r>
              <a:rPr lang="hr-HR" sz="2000" noProof="1" smtClean="0">
                <a:solidFill>
                  <a:srgbClr val="572314"/>
                </a:solidFill>
                <a:latin typeface="+mn-lt"/>
                <a:cs typeface="Times New Roman" pitchFamily="18"/>
              </a:rPr>
              <a:t> rukopis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Char char="-"/>
            </a:pPr>
            <a:r>
              <a:rPr lang="hr-HR" sz="2000" noProof="1" smtClean="0">
                <a:solidFill>
                  <a:srgbClr val="572314"/>
                </a:solidFill>
                <a:latin typeface="+mn-lt"/>
                <a:cs typeface="Times New Roman" pitchFamily="18"/>
              </a:rPr>
              <a:t> razgodci (rečenični i pravopisni znakovi)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Char char="-"/>
            </a:pPr>
            <a:r>
              <a:rPr lang="hr-HR" sz="2000" noProof="1" smtClean="0">
                <a:solidFill>
                  <a:srgbClr val="572314"/>
                </a:solidFill>
                <a:latin typeface="+mn-lt"/>
                <a:cs typeface="Times New Roman" pitchFamily="18"/>
              </a:rPr>
              <a:t> smjenjivanje ije/je/e/i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Char char="-"/>
            </a:pPr>
            <a:r>
              <a:rPr lang="hr-HR" sz="2000" noProof="1" smtClean="0">
                <a:solidFill>
                  <a:srgbClr val="572314"/>
                </a:solidFill>
                <a:latin typeface="+mn-lt"/>
                <a:cs typeface="Times New Roman" pitchFamily="18"/>
              </a:rPr>
              <a:t> pisanje glasova č/ć, dž/đ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Char char="-"/>
            </a:pPr>
            <a:r>
              <a:rPr lang="hr-HR" sz="2000" noProof="1" smtClean="0">
                <a:solidFill>
                  <a:srgbClr val="572314"/>
                </a:solidFill>
                <a:latin typeface="+mn-lt"/>
                <a:cs typeface="Times New Roman" pitchFamily="18"/>
              </a:rPr>
              <a:t> veliko i malo početno slovo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Char char="-"/>
            </a:pPr>
            <a:r>
              <a:rPr lang="hr-HR" sz="2000" noProof="1" smtClean="0">
                <a:solidFill>
                  <a:srgbClr val="572314"/>
                </a:solidFill>
                <a:latin typeface="+mn-lt"/>
                <a:cs typeface="Times New Roman" pitchFamily="18"/>
              </a:rPr>
              <a:t> sastavljeno i nesastavljeno pisanje riječi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Char char="-"/>
            </a:pPr>
            <a:r>
              <a:rPr lang="hr-HR" sz="2000" noProof="1" smtClean="0">
                <a:solidFill>
                  <a:srgbClr val="572314"/>
                </a:solidFill>
                <a:latin typeface="+mn-lt"/>
                <a:cs typeface="Times New Roman" pitchFamily="18"/>
              </a:rPr>
              <a:t> pisanje riječi iz stranih jezika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Char char="-"/>
            </a:pPr>
            <a:r>
              <a:rPr lang="hr-HR" sz="2000" noProof="1" smtClean="0">
                <a:solidFill>
                  <a:srgbClr val="572314"/>
                </a:solidFill>
                <a:latin typeface="+mn-lt"/>
                <a:cs typeface="Times New Roman" pitchFamily="18"/>
              </a:rPr>
              <a:t> kratice i pokrate (sklonidba) ...</a:t>
            </a:r>
            <a:endParaRPr lang="hr-HR" sz="2000" noProof="1">
              <a:solidFill>
                <a:srgbClr val="572314"/>
              </a:solidFill>
              <a:latin typeface="+mn-lt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 idx="4294967295"/>
          </p:nvPr>
        </p:nvSpPr>
        <p:spPr>
          <a:xfrm>
            <a:off x="683640" y="260640"/>
            <a:ext cx="7772039" cy="503640"/>
          </a:xfrm>
        </p:spPr>
        <p:txBody>
          <a:bodyPr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x-none" sz="4000" b="1">
                <a:latin typeface="Times New Roman" pitchFamily="18"/>
                <a:cs typeface="Times New Roman" pitchFamily="18"/>
              </a:rPr>
              <a:t>Primjeri</a:t>
            </a:r>
          </a:p>
        </p:txBody>
      </p:sp>
      <p:sp>
        <p:nvSpPr>
          <p:cNvPr id="3" name="Podnaslov 2"/>
          <p:cNvSpPr txBox="1">
            <a:spLocks noGrp="1"/>
          </p:cNvSpPr>
          <p:nvPr>
            <p:ph type="subTitle" idx="4294967295"/>
          </p:nvPr>
        </p:nvSpPr>
        <p:spPr>
          <a:xfrm>
            <a:off x="1907704" y="1484784"/>
            <a:ext cx="6408240" cy="4536576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514439" lvl="0" indent="-514080">
              <a:spcAft>
                <a:spcPts val="0"/>
              </a:spcAft>
              <a:buNone/>
            </a:pPr>
            <a:r>
              <a:rPr lang="hr-HR" sz="2000" b="1" dirty="0">
                <a:solidFill>
                  <a:srgbClr val="572314"/>
                </a:solidFill>
                <a:latin typeface="+mn-lt"/>
                <a:cs typeface="Times New Roman" pitchFamily="18"/>
              </a:rPr>
              <a:t>Mjesto i nadnevak.</a:t>
            </a:r>
          </a:p>
          <a:p>
            <a:pPr marL="514439" lvl="0" indent="-514080"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       </a:t>
            </a:r>
          </a:p>
          <a:p>
            <a:pPr marL="514439" lvl="0" indent="-514080"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       Zagreb</a:t>
            </a:r>
            <a:r>
              <a:rPr lang="hr-HR" sz="2000" b="1" dirty="0">
                <a:solidFill>
                  <a:srgbClr val="572314"/>
                </a:solidFill>
                <a:latin typeface="+mn-lt"/>
                <a:cs typeface="Times New Roman" pitchFamily="18"/>
              </a:rPr>
              <a:t>,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 3. rujna 2018.</a:t>
            </a:r>
          </a:p>
          <a:p>
            <a:pPr marL="514439" lvl="0" indent="-514080"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       Zagreb</a:t>
            </a:r>
            <a:r>
              <a:rPr lang="hr-HR" sz="2000" b="1" dirty="0">
                <a:solidFill>
                  <a:srgbClr val="572314"/>
                </a:solidFill>
                <a:latin typeface="+mn-lt"/>
                <a:cs typeface="Times New Roman" pitchFamily="18"/>
              </a:rPr>
              <a:t>,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 3. 9. 2018.</a:t>
            </a:r>
          </a:p>
          <a:p>
            <a:pPr marL="514439" lvl="0" indent="-514080"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       Zagreb</a:t>
            </a:r>
            <a:r>
              <a:rPr lang="hr-HR" sz="2000" b="1" dirty="0">
                <a:solidFill>
                  <a:srgbClr val="572314"/>
                </a:solidFill>
                <a:latin typeface="+mn-lt"/>
                <a:cs typeface="Times New Roman" pitchFamily="18"/>
              </a:rPr>
              <a:t>,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 3. IX. 2018.</a:t>
            </a:r>
          </a:p>
          <a:p>
            <a:pPr marL="514439" lvl="0" indent="-514080"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       </a:t>
            </a:r>
          </a:p>
          <a:p>
            <a:pPr marL="514439" lvl="0" indent="-514080"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       U Zagrebu  3. rujna 2018.</a:t>
            </a:r>
          </a:p>
          <a:p>
            <a:pPr marL="514439" lvl="0" indent="-514080"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       U Zagrebu  3. 9. 2018.</a:t>
            </a:r>
          </a:p>
          <a:p>
            <a:pPr marL="514439" lvl="0" indent="-514080"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       U Zagrebu  3. IX. 2018.</a:t>
            </a:r>
          </a:p>
          <a:p>
            <a:pPr marL="514439" lvl="0" indent="-514080">
              <a:spcAft>
                <a:spcPts val="0"/>
              </a:spcAft>
              <a:buNone/>
            </a:pPr>
            <a:endParaRPr lang="hr-HR" sz="2000" dirty="0">
              <a:solidFill>
                <a:srgbClr val="572314"/>
              </a:solidFill>
              <a:latin typeface="+mn-lt"/>
              <a:cs typeface="Times New Roman" pitchFamily="18"/>
            </a:endParaRPr>
          </a:p>
          <a:p>
            <a:pPr marL="457200" lvl="0" indent="-456839">
              <a:spcAft>
                <a:spcPts val="0"/>
              </a:spcAft>
              <a:buNone/>
            </a:pPr>
            <a:r>
              <a:rPr lang="hr-HR" sz="2000" b="1" dirty="0">
                <a:solidFill>
                  <a:srgbClr val="572314"/>
                </a:solidFill>
                <a:latin typeface="+mn-lt"/>
                <a:cs typeface="Times New Roman" pitchFamily="18"/>
              </a:rPr>
              <a:t>- netočno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:</a:t>
            </a:r>
          </a:p>
          <a:p>
            <a:pPr marL="457200" lvl="0" indent="-456839"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    </a:t>
            </a:r>
            <a:r>
              <a:rPr lang="hr-HR" sz="2000" u="sng" dirty="0">
                <a:solidFill>
                  <a:srgbClr val="572314"/>
                </a:solidFill>
                <a:latin typeface="+mn-lt"/>
                <a:cs typeface="Times New Roman" pitchFamily="18"/>
              </a:rPr>
              <a:t>03.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 </a:t>
            </a:r>
            <a:r>
              <a:rPr lang="hr-HR" sz="2000" u="sng" dirty="0">
                <a:solidFill>
                  <a:srgbClr val="572314"/>
                </a:solidFill>
                <a:latin typeface="+mn-lt"/>
                <a:cs typeface="Times New Roman" pitchFamily="18"/>
              </a:rPr>
              <a:t>09.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 2018. – </a:t>
            </a:r>
            <a:r>
              <a:rPr lang="hr-HR" sz="2000" dirty="0">
                <a:solidFill>
                  <a:srgbClr val="FF0000"/>
                </a:solidFill>
                <a:latin typeface="+mn-lt"/>
                <a:cs typeface="Times New Roman" pitchFamily="18"/>
              </a:rPr>
              <a:t>0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 ne pišemo u jednočlanom broju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rimj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slov 2"/>
          <p:cNvSpPr/>
          <p:nvPr/>
        </p:nvSpPr>
        <p:spPr>
          <a:xfrm>
            <a:off x="2123728" y="1340768"/>
            <a:ext cx="5904656" cy="5067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/>
          <a:lstStyle/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Pisanje riječi iz stranih jezika.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a) Ova rečenica 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od </a:t>
            </a:r>
            <a:r>
              <a:rPr lang="hr-HR" sz="2000" b="1" i="0" u="none" strike="noStrike" kern="1200" spc="0" dirty="0" err="1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Komenskyog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/</a:t>
            </a:r>
            <a:r>
              <a:rPr lang="hr-HR" sz="2000" b="1" i="0" u="none" strike="noStrike" kern="1200" spc="0" dirty="0" err="1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Komenskyova</a:t>
            </a:r>
            <a:endParaRPr lang="hr-HR" sz="2000" b="1" i="0" u="none" strike="noStrike" kern="1200" spc="0" dirty="0">
              <a:ln>
                <a:noFill/>
              </a:ln>
              <a:solidFill>
                <a:srgbClr val="000000"/>
              </a:solidFill>
              <a:ea typeface="Microsoft YaHei" pitchFamily="2"/>
              <a:cs typeface="Times New Roman" pitchFamily="18"/>
            </a:endParaRP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rečenica potiče na ...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Ova </a:t>
            </a:r>
            <a:r>
              <a:rPr lang="hr-HR" sz="2000" b="1" i="0" u="none" strike="noStrike" kern="1200" spc="0" dirty="0" err="1">
                <a:ln>
                  <a:noFill/>
                </a:ln>
                <a:solidFill>
                  <a:srgbClr val="FF3333"/>
                </a:solidFill>
                <a:ea typeface="Microsoft YaHei" pitchFamily="2"/>
                <a:cs typeface="Times New Roman" pitchFamily="18"/>
              </a:rPr>
              <a:t>Komenskyjeva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rečenica potiče na ...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c) </a:t>
            </a:r>
            <a:r>
              <a:rPr lang="hr-HR" sz="2000" b="1" i="0" u="none" strike="noStrike" kern="1200" spc="0" dirty="0" err="1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Hemingwayjeva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djela i život imali su značajan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utjecaj na američke pisce njegova vremena.  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1" i="0" u="none" strike="noStrike" kern="1200" spc="0" dirty="0" err="1">
                <a:ln>
                  <a:noFill/>
                </a:ln>
                <a:solidFill>
                  <a:srgbClr val="FF3333"/>
                </a:solidFill>
                <a:ea typeface="Microsoft YaHei" pitchFamily="2"/>
                <a:cs typeface="Times New Roman" pitchFamily="18"/>
              </a:rPr>
              <a:t>Hemingwayeva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djela i život imali su značajan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utjecaj ...     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601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  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601"/>
              </a:spcBef>
              <a:spcAft>
                <a:spcPts val="0"/>
              </a:spcAft>
              <a:buNone/>
              <a:tabLst/>
            </a:pPr>
            <a:endParaRPr lang="hr-HR" sz="2000" b="0" i="0" u="none" strike="noStrike" kern="1200" spc="0" dirty="0">
              <a:ln>
                <a:noFill/>
              </a:ln>
              <a:solidFill>
                <a:srgbClr val="000000"/>
              </a:solidFill>
              <a:ea typeface="Microsoft YaHei" pitchFamily="2"/>
              <a:cs typeface="Times New Roman" pitchFamily="18"/>
            </a:endParaRP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601"/>
              </a:spcBef>
              <a:spcAft>
                <a:spcPts val="0"/>
              </a:spcAft>
              <a:buNone/>
              <a:tabLst/>
            </a:pPr>
            <a:endParaRPr lang="hr-HR" sz="2000" b="0" i="0" u="none" strike="noStrike" kern="1200" spc="0" dirty="0">
              <a:ln>
                <a:noFill/>
              </a:ln>
              <a:solidFill>
                <a:srgbClr val="000000"/>
              </a:solidFill>
              <a:ea typeface="Microsoft YaHei" pitchFamily="2"/>
              <a:cs typeface="Times New Roman" pitchFamily="18"/>
            </a:endParaRPr>
          </a:p>
          <a:p>
            <a:pPr marL="365760" marR="0" lvl="0" indent="-282960" algn="l" rtl="0" hangingPunct="1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     </a:t>
            </a:r>
          </a:p>
        </p:txBody>
      </p:sp>
      <p:sp>
        <p:nvSpPr>
          <p:cNvPr id="3" name="Naslov 1"/>
          <p:cNvSpPr txBox="1">
            <a:spLocks noGrp="1"/>
          </p:cNvSpPr>
          <p:nvPr>
            <p:ph type="title" idx="4294967295"/>
          </p:nvPr>
        </p:nvSpPr>
        <p:spPr>
          <a:xfrm>
            <a:off x="971640" y="188640"/>
            <a:ext cx="7497720" cy="417960"/>
          </a:xfrm>
        </p:spPr>
        <p:txBody>
          <a:bodyPr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x-none" sz="4000" b="1">
                <a:latin typeface="Times New Roman" pitchFamily="18"/>
                <a:cs typeface="Times New Roman" pitchFamily="18"/>
              </a:rPr>
              <a:t>Primjeri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rimj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115640" y="188640"/>
            <a:ext cx="7497720" cy="633960"/>
          </a:xfrm>
        </p:spPr>
        <p:txBody>
          <a:bodyPr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x-none" sz="4000" b="1">
                <a:latin typeface="Times New Roman" pitchFamily="18"/>
                <a:cs typeface="Times New Roman" pitchFamily="18"/>
              </a:rPr>
              <a:t>Primjeri</a:t>
            </a:r>
          </a:p>
        </p:txBody>
      </p:sp>
      <p:sp>
        <p:nvSpPr>
          <p:cNvPr id="3" name="Podnaslov 2"/>
          <p:cNvSpPr/>
          <p:nvPr/>
        </p:nvSpPr>
        <p:spPr>
          <a:xfrm>
            <a:off x="1979712" y="1628800"/>
            <a:ext cx="5976664" cy="435148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/>
          <a:lstStyle/>
          <a:p>
            <a:pPr marL="514439" marR="0" lvl="0" indent="-514080" algn="l" rtl="0" hangingPunct="1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None/>
              <a:tabLst/>
            </a:pP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Sastavljeno i nesastavljeno pisanje riječi.</a:t>
            </a:r>
          </a:p>
          <a:p>
            <a:pPr marL="514800" marR="0" lvl="0" indent="-503999" algn="l" rtl="0" hangingPunct="1">
              <a:lnSpc>
                <a:spcPct val="150000"/>
              </a:lnSpc>
              <a:spcBef>
                <a:spcPts val="601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a) Trebate govoriti 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na glas 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da vas svi dobro čuju.</a:t>
            </a:r>
          </a:p>
          <a:p>
            <a:pPr marL="514800" marR="0" lvl="0" indent="-503999" algn="l" rtl="0" hangingPunct="1">
              <a:lnSpc>
                <a:spcPct val="150000"/>
              </a:lnSpc>
              <a:spcBef>
                <a:spcPts val="601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Trebate govoriti 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FF3333"/>
                </a:solidFill>
                <a:ea typeface="Microsoft YaHei" pitchFamily="2"/>
                <a:cs typeface="Times New Roman" pitchFamily="18"/>
              </a:rPr>
              <a:t>naglas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...</a:t>
            </a:r>
          </a:p>
          <a:p>
            <a:pPr marL="514800" marR="0" lvl="0" indent="-503999" algn="l" rtl="0" hangingPunct="1">
              <a:lnSpc>
                <a:spcPct val="150000"/>
              </a:lnSpc>
              <a:spcBef>
                <a:spcPts val="601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b) Preporuči mi 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koju god 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stručnu knjigu.</a:t>
            </a:r>
          </a:p>
          <a:p>
            <a:pPr marL="514800" marR="0" lvl="0" indent="-503999" algn="l" rtl="0" hangingPunct="1">
              <a:lnSpc>
                <a:spcPct val="150000"/>
              </a:lnSpc>
              <a:spcBef>
                <a:spcPts val="601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Preporuči mi 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FF3333"/>
                </a:solidFill>
                <a:ea typeface="Microsoft YaHei" pitchFamily="2"/>
                <a:cs typeface="Times New Roman" pitchFamily="18"/>
              </a:rPr>
              <a:t>kojugod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stručnu knjigu. (neku)</a:t>
            </a:r>
          </a:p>
          <a:p>
            <a:pPr marL="514800" marR="0" lvl="0" indent="-503999" algn="l" rtl="0" hangingPunct="1">
              <a:lnSpc>
                <a:spcPct val="150000"/>
              </a:lnSpc>
              <a:spcBef>
                <a:spcPts val="601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c) 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FF3333"/>
                </a:solidFill>
                <a:ea typeface="Microsoft YaHei" pitchFamily="2"/>
                <a:cs typeface="Times New Roman" pitchFamily="18"/>
              </a:rPr>
              <a:t>Što god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proučili, dobro će nam doći.</a:t>
            </a:r>
          </a:p>
          <a:p>
            <a:pPr marL="514800" marR="0" lvl="0" indent="-503999" algn="l" rtl="0" hangingPunct="1">
              <a:lnSpc>
                <a:spcPct val="150000"/>
              </a:lnSpc>
              <a:spcBef>
                <a:spcPts val="601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Pročitat ću 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FF3333"/>
                </a:solidFill>
                <a:ea typeface="Microsoft YaHei" pitchFamily="2"/>
                <a:cs typeface="Times New Roman" pitchFamily="18"/>
              </a:rPr>
              <a:t>štogod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od literature.</a:t>
            </a:r>
          </a:p>
          <a:p>
            <a:pPr marL="514800" marR="0" lvl="0" indent="-503999" algn="l" rtl="0" hangingPunct="1">
              <a:lnSpc>
                <a:spcPct val="150000"/>
              </a:lnSpc>
              <a:spcBef>
                <a:spcPts val="601"/>
              </a:spcBef>
              <a:spcAft>
                <a:spcPts val="0"/>
              </a:spcAft>
              <a:buNone/>
              <a:tabLst/>
            </a:pPr>
            <a:endParaRPr lang="hr-HR" sz="2000" b="0" i="0" u="none" strike="noStrike" kern="1200" spc="0" dirty="0">
              <a:ln>
                <a:noFill/>
              </a:ln>
              <a:solidFill>
                <a:srgbClr val="000000"/>
              </a:solidFill>
              <a:ea typeface="Microsoft YaHei" pitchFamily="2"/>
              <a:cs typeface="Times New Roman" pitchFamily="18"/>
            </a:endParaRPr>
          </a:p>
          <a:p>
            <a:pPr marL="514439" marR="0" lvl="0" indent="-514080" algn="l" rtl="0" hangingPunct="1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None/>
              <a:tabLst/>
            </a:pPr>
            <a:endParaRPr lang="hr-HR" sz="2000" b="0" i="0" u="none" strike="noStrike" kern="1200" spc="0" dirty="0">
              <a:ln>
                <a:noFill/>
              </a:ln>
              <a:solidFill>
                <a:srgbClr val="000000"/>
              </a:solidFill>
              <a:ea typeface="Microsoft YaHei" pitchFamily="2"/>
              <a:cs typeface="Times New Roman" pitchFamily="18"/>
            </a:endParaRPr>
          </a:p>
          <a:p>
            <a:pPr marL="514439" marR="0" lvl="0" indent="-514080" algn="l" rtl="0" hangingPunct="1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None/>
              <a:tabLst/>
            </a:pPr>
            <a:endParaRPr lang="hr-HR" sz="2000" b="0" i="0" u="none" strike="noStrike" kern="1200" spc="0" dirty="0">
              <a:ln>
                <a:noFill/>
              </a:ln>
              <a:solidFill>
                <a:srgbClr val="000000"/>
              </a:solidFill>
              <a:ea typeface="Microsoft YaHei" pitchFamily="2"/>
              <a:cs typeface="Times New Roman" pitchFamily="18"/>
            </a:endParaRPr>
          </a:p>
          <a:p>
            <a:pPr marL="514439" marR="0" lvl="0" indent="-514080" algn="l" rtl="0" hangingPunct="1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None/>
              <a:tabLst/>
            </a:pPr>
            <a:endParaRPr lang="hr-HR" sz="2000" b="1" i="0" u="none" strike="noStrike" kern="1200" spc="0" dirty="0">
              <a:ln>
                <a:noFill/>
              </a:ln>
              <a:solidFill>
                <a:srgbClr val="000000"/>
              </a:solidFill>
              <a:ea typeface="Microsoft YaHei" pitchFamily="2"/>
              <a:cs typeface="Times New Roman" pitchFamily="18"/>
            </a:endParaRPr>
          </a:p>
          <a:p>
            <a:pPr marL="514439" marR="0" lvl="0" indent="-514080" algn="l" rtl="0" hangingPunct="1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  </a:t>
            </a:r>
          </a:p>
          <a:p>
            <a:pPr marL="514439" marR="0" lvl="0" indent="-514080" algn="l" rtl="0" hangingPunct="1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None/>
              <a:tabLst/>
            </a:pPr>
            <a:endParaRPr lang="hr-HR" sz="2000" b="0" i="0" u="none" strike="noStrike" kern="1200" spc="0" dirty="0">
              <a:ln>
                <a:noFill/>
              </a:ln>
              <a:solidFill>
                <a:srgbClr val="000000"/>
              </a:solidFill>
              <a:ea typeface="Microsoft YaHei" pitchFamily="2"/>
              <a:cs typeface="Times New Roman" pitchFamily="18"/>
            </a:endParaRPr>
          </a:p>
          <a:p>
            <a:pPr marL="514439" marR="0" lvl="0" indent="-514080" algn="l" rtl="0" hangingPunct="1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None/>
              <a:tabLst/>
            </a:pPr>
            <a:endParaRPr lang="hr-HR" sz="2000" b="0" i="0" u="none" strike="noStrike" kern="1200" spc="0" dirty="0">
              <a:ln>
                <a:noFill/>
              </a:ln>
              <a:solidFill>
                <a:srgbClr val="000000"/>
              </a:solidFill>
              <a:ea typeface="Microsoft YaHei" pitchFamily="2"/>
              <a:cs typeface="Times New Roman" pitchFamily="18"/>
            </a:endParaRPr>
          </a:p>
          <a:p>
            <a:pPr marL="365760" marR="0" lvl="0" indent="-282960" algn="l" rtl="0" hangingPunct="1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   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611640" y="260640"/>
            <a:ext cx="7772039" cy="1079639"/>
          </a:xfrm>
        </p:spPr>
        <p:txBody>
          <a:bodyPr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x-none"/>
              <a:t>Pisani rad u obliku eseja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2051720" y="1052736"/>
            <a:ext cx="6120680" cy="5040360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- </a:t>
            </a:r>
            <a:r>
              <a:rPr lang="hr-HR" sz="2000" b="1" dirty="0">
                <a:solidFill>
                  <a:srgbClr val="572314"/>
                </a:solidFill>
                <a:latin typeface="+mn-lt"/>
                <a:cs typeface="Times New Roman" pitchFamily="18"/>
              </a:rPr>
              <a:t>tri teme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 - obuhvaćaju </a:t>
            </a:r>
            <a:r>
              <a:rPr lang="hr-HR" sz="2000" dirty="0" smtClean="0">
                <a:solidFill>
                  <a:srgbClr val="572314"/>
                </a:solidFill>
                <a:latin typeface="+mn-lt"/>
                <a:cs typeface="Times New Roman" pitchFamily="18"/>
              </a:rPr>
              <a:t>didaktičko-metodičko 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i </a:t>
            </a:r>
            <a:r>
              <a:rPr lang="hr-HR" sz="2000" dirty="0" smtClean="0">
                <a:solidFill>
                  <a:srgbClr val="572314"/>
                </a:solidFill>
                <a:latin typeface="+mn-lt"/>
                <a:cs typeface="Times New Roman" pitchFamily="18"/>
              </a:rPr>
              <a:t>psihološko-pedagoško 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područje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Esej treba sadržavati:</a:t>
            </a:r>
          </a:p>
          <a:p>
            <a:pPr marL="0" lvl="2" indent="0">
              <a:lnSpc>
                <a:spcPct val="150000"/>
              </a:lnSpc>
              <a:spcAft>
                <a:spcPts val="0"/>
              </a:spcAft>
              <a:buClr>
                <a:srgbClr val="0D0D0D"/>
              </a:buClr>
              <a:buChar char="-"/>
            </a:pPr>
            <a:r>
              <a:rPr lang="hr-HR" dirty="0">
                <a:solidFill>
                  <a:srgbClr val="0D0D0D"/>
                </a:solidFill>
                <a:latin typeface="+mn-lt"/>
                <a:cs typeface="Times New Roman" pitchFamily="18"/>
              </a:rPr>
              <a:t> jasan pregled problematike</a:t>
            </a:r>
          </a:p>
          <a:p>
            <a:pPr marL="0" lvl="2" indent="0">
              <a:lnSpc>
                <a:spcPct val="150000"/>
              </a:lnSpc>
              <a:spcAft>
                <a:spcPts val="0"/>
              </a:spcAft>
              <a:buClr>
                <a:srgbClr val="0D0D0D"/>
              </a:buClr>
              <a:buChar char="-"/>
            </a:pPr>
            <a:r>
              <a:rPr lang="hr-HR" dirty="0">
                <a:solidFill>
                  <a:srgbClr val="0D0D0D"/>
                </a:solidFill>
                <a:latin typeface="+mn-lt"/>
                <a:cs typeface="Times New Roman" pitchFamily="18"/>
              </a:rPr>
              <a:t> </a:t>
            </a:r>
            <a:r>
              <a:rPr lang="hr-HR" dirty="0" smtClean="0">
                <a:solidFill>
                  <a:srgbClr val="0D0D0D"/>
                </a:solidFill>
                <a:latin typeface="+mn-lt"/>
                <a:cs typeface="Times New Roman" pitchFamily="18"/>
              </a:rPr>
              <a:t>jasnu strukturu  </a:t>
            </a:r>
            <a:endParaRPr lang="hr-HR" dirty="0">
              <a:solidFill>
                <a:srgbClr val="0D0D0D"/>
              </a:solidFill>
              <a:latin typeface="+mn-lt"/>
              <a:cs typeface="Times New Roman" pitchFamily="18"/>
            </a:endParaRP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dirty="0">
                <a:solidFill>
                  <a:srgbClr val="0D0D0D"/>
                </a:solidFill>
                <a:latin typeface="+mn-lt"/>
                <a:cs typeface="Times New Roman" pitchFamily="18"/>
              </a:rPr>
              <a:t>(uvod, središnji dio, zaključak)</a:t>
            </a:r>
          </a:p>
          <a:p>
            <a:pPr marL="0" lvl="2" indent="0">
              <a:lnSpc>
                <a:spcPct val="150000"/>
              </a:lnSpc>
              <a:spcAft>
                <a:spcPts val="0"/>
              </a:spcAft>
              <a:buClr>
                <a:srgbClr val="0D0D0D"/>
              </a:buClr>
              <a:buChar char="-"/>
            </a:pPr>
            <a:r>
              <a:rPr lang="hr-HR" dirty="0">
                <a:solidFill>
                  <a:srgbClr val="0D0D0D"/>
                </a:solidFill>
                <a:latin typeface="+mn-lt"/>
                <a:cs typeface="Times New Roman" pitchFamily="18"/>
              </a:rPr>
              <a:t> biti gramatički i pravopisno ispravan</a:t>
            </a:r>
          </a:p>
          <a:p>
            <a:pPr marL="0" lvl="2" indent="0">
              <a:lnSpc>
                <a:spcPct val="150000"/>
              </a:lnSpc>
              <a:spcAft>
                <a:spcPts val="0"/>
              </a:spcAft>
              <a:buClr>
                <a:srgbClr val="0D0D0D"/>
              </a:buClr>
              <a:buChar char="-"/>
            </a:pPr>
            <a:r>
              <a:rPr lang="hr-HR" dirty="0">
                <a:solidFill>
                  <a:srgbClr val="0D0D0D"/>
                </a:solidFill>
                <a:latin typeface="+mn-lt"/>
                <a:cs typeface="Times New Roman" pitchFamily="18"/>
              </a:rPr>
              <a:t>tip eseja - znanstveni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endParaRPr lang="hr-HR" sz="2000" dirty="0">
              <a:solidFill>
                <a:srgbClr val="572314"/>
              </a:solidFill>
              <a:latin typeface="+mn-lt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115640" y="188640"/>
            <a:ext cx="7497720" cy="633960"/>
          </a:xfrm>
        </p:spPr>
        <p:txBody>
          <a:bodyPr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x-none" sz="4000" b="1">
                <a:latin typeface="Times New Roman" pitchFamily="18"/>
                <a:cs typeface="Times New Roman" pitchFamily="18"/>
              </a:rPr>
              <a:t>Primjeri</a:t>
            </a:r>
          </a:p>
        </p:txBody>
      </p:sp>
      <p:sp>
        <p:nvSpPr>
          <p:cNvPr id="3" name="Podnaslov 2"/>
          <p:cNvSpPr/>
          <p:nvPr/>
        </p:nvSpPr>
        <p:spPr>
          <a:xfrm>
            <a:off x="2051720" y="1700808"/>
            <a:ext cx="6696624" cy="446456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/>
          <a:lstStyle/>
          <a:p>
            <a:pPr marL="514439" marR="0" lvl="0" indent="-514080" algn="l" rtl="0" hangingPunct="1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None/>
              <a:tabLst/>
            </a:pP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Sastavljeno i nesastavljeno pisanje riječi.</a:t>
            </a:r>
          </a:p>
          <a:p>
            <a:pPr marL="514800" marR="0" lvl="0" indent="-503999" algn="l" rtl="0" hangingPunct="1">
              <a:lnSpc>
                <a:spcPct val="150000"/>
              </a:lnSpc>
              <a:spcBef>
                <a:spcPts val="601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d) </a:t>
            </a:r>
            <a:r>
              <a:rPr lang="hr-HR" sz="2000" b="1" i="0" u="none" strike="noStrike" kern="1200" spc="0" noProof="1" smtClean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Neslažemo</a:t>
            </a:r>
            <a:r>
              <a:rPr lang="hr-HR" sz="20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se 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u ničemu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.</a:t>
            </a:r>
          </a:p>
          <a:p>
            <a:pPr marL="514800" marR="0" lvl="0" indent="-503999" algn="l" rtl="0" hangingPunct="1">
              <a:lnSpc>
                <a:spcPct val="150000"/>
              </a:lnSpc>
              <a:spcBef>
                <a:spcPts val="601"/>
              </a:spcBef>
              <a:spcAft>
                <a:spcPts val="0"/>
              </a:spcAft>
              <a:buNone/>
              <a:tabLst/>
            </a:pPr>
            <a:r>
              <a:rPr lang="hr-HR" sz="2000" b="1" i="0" u="none" strike="noStrike" kern="1200" spc="0" dirty="0">
                <a:ln>
                  <a:noFill/>
                </a:ln>
                <a:solidFill>
                  <a:srgbClr val="FF3333"/>
                </a:solidFill>
                <a:ea typeface="Microsoft YaHei" pitchFamily="2"/>
                <a:cs typeface="Times New Roman" pitchFamily="18"/>
              </a:rPr>
              <a:t>Ne slažemo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se 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FF3333"/>
                </a:solidFill>
                <a:ea typeface="Microsoft YaHei" pitchFamily="2"/>
                <a:cs typeface="Times New Roman" pitchFamily="18"/>
              </a:rPr>
              <a:t>ni u čemu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.</a:t>
            </a:r>
          </a:p>
          <a:p>
            <a:pPr marL="514800" marR="0" lvl="0" indent="-503999" algn="l" rtl="0" hangingPunct="1">
              <a:lnSpc>
                <a:spcPct val="150000"/>
              </a:lnSpc>
              <a:spcBef>
                <a:spcPts val="601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e) 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Dva put 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smo pročitali knjigu.</a:t>
            </a:r>
          </a:p>
          <a:p>
            <a:pPr marL="514800" marR="0" lvl="0" indent="-503999" algn="l" rtl="0" hangingPunct="1">
              <a:lnSpc>
                <a:spcPct val="150000"/>
              </a:lnSpc>
              <a:spcBef>
                <a:spcPts val="601"/>
              </a:spcBef>
              <a:spcAft>
                <a:spcPts val="0"/>
              </a:spcAft>
              <a:buNone/>
              <a:tabLst/>
            </a:pPr>
            <a:r>
              <a:rPr lang="hr-HR" sz="2000" b="1" i="0" u="none" strike="noStrike" kern="1200" spc="0" dirty="0">
                <a:ln>
                  <a:noFill/>
                </a:ln>
                <a:solidFill>
                  <a:srgbClr val="FF3333"/>
                </a:solidFill>
                <a:ea typeface="Microsoft YaHei" pitchFamily="2"/>
                <a:cs typeface="Times New Roman" pitchFamily="18"/>
              </a:rPr>
              <a:t>Dvaput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smo pročitali knjigu.</a:t>
            </a:r>
          </a:p>
          <a:p>
            <a:pPr marL="514800" marR="0" lvl="0" indent="-503999" algn="l" rtl="0" hangingPunct="1">
              <a:lnSpc>
                <a:spcPct val="150000"/>
              </a:lnSpc>
              <a:spcBef>
                <a:spcPts val="601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f) Učenici su 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na žalost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često izloženi porugama.</a:t>
            </a:r>
          </a:p>
          <a:p>
            <a:pPr marL="514800" marR="0" lvl="0" indent="-503999" algn="l" rtl="0" hangingPunct="1">
              <a:lnSpc>
                <a:spcPct val="150000"/>
              </a:lnSpc>
              <a:spcBef>
                <a:spcPts val="601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Učenici su 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FF3333"/>
                </a:solidFill>
                <a:ea typeface="Microsoft YaHei" pitchFamily="2"/>
                <a:cs typeface="Times New Roman" pitchFamily="18"/>
              </a:rPr>
              <a:t>nažalost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često izloženi porugama.</a:t>
            </a:r>
          </a:p>
          <a:p>
            <a:pPr marL="514800" marR="0" lvl="0" indent="-503999" algn="l" rtl="0" hangingPunct="1">
              <a:lnSpc>
                <a:spcPct val="150000"/>
              </a:lnSpc>
              <a:spcBef>
                <a:spcPts val="601"/>
              </a:spcBef>
              <a:spcAft>
                <a:spcPts val="0"/>
              </a:spcAft>
              <a:buNone/>
              <a:tabLst/>
            </a:pPr>
            <a:endParaRPr lang="hr-HR" sz="2000" b="0" i="0" u="none" strike="noStrike" kern="1200" spc="0" dirty="0">
              <a:ln>
                <a:noFill/>
              </a:ln>
              <a:solidFill>
                <a:srgbClr val="000000"/>
              </a:solidFill>
              <a:ea typeface="Microsoft YaHei" pitchFamily="2"/>
              <a:cs typeface="Times New Roman" pitchFamily="18"/>
            </a:endParaRPr>
          </a:p>
          <a:p>
            <a:pPr marL="514439" marR="0" lvl="0" indent="-514080" algn="l" rtl="0" hangingPunct="1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None/>
              <a:tabLst/>
            </a:pPr>
            <a:endParaRPr lang="hr-HR" sz="2000" b="0" i="0" u="none" strike="noStrike" kern="1200" spc="0" dirty="0">
              <a:ln>
                <a:noFill/>
              </a:ln>
              <a:solidFill>
                <a:srgbClr val="000000"/>
              </a:solidFill>
              <a:ea typeface="Microsoft YaHei" pitchFamily="2"/>
              <a:cs typeface="Times New Roman" pitchFamily="18"/>
            </a:endParaRPr>
          </a:p>
          <a:p>
            <a:pPr marL="514439" marR="0" lvl="0" indent="-514080" algn="l" rtl="0" hangingPunct="1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None/>
              <a:tabLst/>
            </a:pPr>
            <a:endParaRPr lang="hr-HR" sz="2000" b="1" i="0" u="none" strike="noStrike" kern="1200" spc="0" dirty="0">
              <a:ln>
                <a:noFill/>
              </a:ln>
              <a:solidFill>
                <a:srgbClr val="000000"/>
              </a:solidFill>
              <a:ea typeface="Microsoft YaHei" pitchFamily="2"/>
              <a:cs typeface="Times New Roman" pitchFamily="18"/>
            </a:endParaRPr>
          </a:p>
          <a:p>
            <a:pPr marL="514439" marR="0" lvl="0" indent="-514080" algn="l" rtl="0" hangingPunct="1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  </a:t>
            </a:r>
          </a:p>
          <a:p>
            <a:pPr marL="514439" marR="0" lvl="0" indent="-514080" algn="l" rtl="0" hangingPunct="1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None/>
              <a:tabLst/>
            </a:pPr>
            <a:endParaRPr lang="hr-HR" sz="2000" b="0" i="0" u="none" strike="noStrike" kern="1200" spc="0" dirty="0">
              <a:ln>
                <a:noFill/>
              </a:ln>
              <a:solidFill>
                <a:srgbClr val="000000"/>
              </a:solidFill>
              <a:ea typeface="Microsoft YaHei" pitchFamily="2"/>
              <a:cs typeface="Times New Roman" pitchFamily="18"/>
            </a:endParaRPr>
          </a:p>
          <a:p>
            <a:pPr marL="514439" marR="0" lvl="0" indent="-514080" algn="l" rtl="0" hangingPunct="1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None/>
              <a:tabLst/>
            </a:pPr>
            <a:endParaRPr lang="hr-HR" sz="2000" b="0" i="0" u="none" strike="noStrike" kern="1200" spc="0" dirty="0">
              <a:ln>
                <a:noFill/>
              </a:ln>
              <a:solidFill>
                <a:srgbClr val="000000"/>
              </a:solidFill>
              <a:ea typeface="Microsoft YaHei" pitchFamily="2"/>
              <a:cs typeface="Times New Roman" pitchFamily="18"/>
            </a:endParaRPr>
          </a:p>
          <a:p>
            <a:pPr marL="514439" marR="0" lvl="0" indent="-514080" algn="l" rtl="0" hangingPunct="1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   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067121" y="404664"/>
            <a:ext cx="7772039" cy="791640"/>
          </a:xfrm>
        </p:spPr>
        <p:txBody>
          <a:bodyPr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x-none" sz="4000" b="1" dirty="0">
                <a:latin typeface="Times New Roman" pitchFamily="18"/>
                <a:cs typeface="Times New Roman" pitchFamily="18"/>
              </a:rPr>
              <a:t>Najčešće slovničke (gramatičke) pogreške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2195736" y="2420888"/>
            <a:ext cx="5976271" cy="3600577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Char char="-"/>
            </a:pPr>
            <a:r>
              <a:rPr lang="hr-HR" sz="2000" noProof="1" smtClean="0">
                <a:solidFill>
                  <a:srgbClr val="572314"/>
                </a:solidFill>
                <a:latin typeface="+mn-lt"/>
                <a:cs typeface="Times New Roman" pitchFamily="18"/>
              </a:rPr>
              <a:t> pisanje pasiva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Char char="-"/>
            </a:pPr>
            <a:r>
              <a:rPr lang="hr-HR" sz="2000" noProof="1" smtClean="0">
                <a:solidFill>
                  <a:srgbClr val="572314"/>
                </a:solidFill>
                <a:latin typeface="+mn-lt"/>
                <a:cs typeface="Times New Roman" pitchFamily="18"/>
              </a:rPr>
              <a:t> dakanje i dalikanje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Char char="-"/>
            </a:pPr>
            <a:r>
              <a:rPr lang="hr-HR" sz="2000" noProof="1" smtClean="0">
                <a:solidFill>
                  <a:srgbClr val="572314"/>
                </a:solidFill>
                <a:latin typeface="+mn-lt"/>
                <a:cs typeface="Times New Roman" pitchFamily="18"/>
              </a:rPr>
              <a:t> pisanje glagolskih oblika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Char char="-"/>
            </a:pPr>
            <a:r>
              <a:rPr lang="hr-HR" sz="2000" i="1" noProof="1" smtClean="0">
                <a:solidFill>
                  <a:srgbClr val="572314"/>
                </a:solidFill>
                <a:latin typeface="+mn-lt"/>
                <a:cs typeface="Times New Roman" pitchFamily="18"/>
              </a:rPr>
              <a:t> </a:t>
            </a:r>
            <a:r>
              <a:rPr lang="hr-HR" sz="2000" noProof="1" smtClean="0">
                <a:solidFill>
                  <a:srgbClr val="572314"/>
                </a:solidFill>
                <a:latin typeface="+mn-lt"/>
                <a:cs typeface="Times New Roman" pitchFamily="18"/>
              </a:rPr>
              <a:t>pisanje niječnica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Char char="-"/>
            </a:pPr>
            <a:r>
              <a:rPr lang="hr-HR" sz="2000" i="1" noProof="1" smtClean="0">
                <a:solidFill>
                  <a:srgbClr val="572314"/>
                </a:solidFill>
                <a:latin typeface="+mn-lt"/>
                <a:cs typeface="Times New Roman" pitchFamily="18"/>
              </a:rPr>
              <a:t> </a:t>
            </a:r>
            <a:r>
              <a:rPr lang="hr-HR" sz="2000" noProof="1" smtClean="0">
                <a:solidFill>
                  <a:srgbClr val="572314"/>
                </a:solidFill>
                <a:latin typeface="+mn-lt"/>
                <a:cs typeface="Times New Roman" pitchFamily="18"/>
              </a:rPr>
              <a:t>određeni i neodređeni oblik pridjeva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Char char="-"/>
            </a:pPr>
            <a:r>
              <a:rPr lang="hr-HR" sz="2000" i="1" noProof="1" smtClean="0">
                <a:solidFill>
                  <a:srgbClr val="572314"/>
                </a:solidFill>
                <a:latin typeface="+mn-lt"/>
                <a:cs typeface="Times New Roman" pitchFamily="18"/>
              </a:rPr>
              <a:t> </a:t>
            </a:r>
            <a:r>
              <a:rPr lang="hr-HR" sz="2000" noProof="1" smtClean="0">
                <a:solidFill>
                  <a:srgbClr val="572314"/>
                </a:solidFill>
                <a:latin typeface="+mn-lt"/>
                <a:cs typeface="Times New Roman" pitchFamily="18"/>
              </a:rPr>
              <a:t>nepravilna </a:t>
            </a:r>
            <a:r>
              <a:rPr lang="hr-HR" sz="2000" noProof="1" smtClean="0">
                <a:solidFill>
                  <a:srgbClr val="572314"/>
                </a:solidFill>
                <a:latin typeface="+mn-lt"/>
                <a:cs typeface="Times New Roman" pitchFamily="18"/>
              </a:rPr>
              <a:t>uporaba prijedloga ...</a:t>
            </a:r>
            <a:endParaRPr lang="hr-HR" sz="2000" noProof="1">
              <a:solidFill>
                <a:srgbClr val="572314"/>
              </a:solidFill>
              <a:latin typeface="+mn-lt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 idx="4294967295"/>
          </p:nvPr>
        </p:nvSpPr>
        <p:spPr>
          <a:xfrm>
            <a:off x="611640" y="404640"/>
            <a:ext cx="7772039" cy="503640"/>
          </a:xfrm>
        </p:spPr>
        <p:txBody>
          <a:bodyPr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x-none" sz="4000" b="1"/>
              <a:t>Primjeri</a:t>
            </a:r>
          </a:p>
        </p:txBody>
      </p:sp>
      <p:sp>
        <p:nvSpPr>
          <p:cNvPr id="3" name="Podnaslov 2"/>
          <p:cNvSpPr txBox="1">
            <a:spLocks noGrp="1"/>
          </p:cNvSpPr>
          <p:nvPr>
            <p:ph type="subTitle" idx="4294967295"/>
          </p:nvPr>
        </p:nvSpPr>
        <p:spPr>
          <a:xfrm>
            <a:off x="2123728" y="1628800"/>
            <a:ext cx="6480256" cy="3888528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514439" lvl="0" indent="-514080">
              <a:spcAft>
                <a:spcPts val="0"/>
              </a:spcAft>
              <a:buNone/>
            </a:pPr>
            <a:r>
              <a:rPr lang="hr-HR" sz="2800" b="1" dirty="0">
                <a:solidFill>
                  <a:srgbClr val="572314"/>
                </a:solidFill>
                <a:latin typeface="+mn-lt"/>
                <a:cs typeface="Times New Roman" pitchFamily="18"/>
              </a:rPr>
              <a:t>Glagolski oblici.</a:t>
            </a:r>
          </a:p>
          <a:p>
            <a:pPr marL="514800" lvl="0" indent="-503999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Mi </a:t>
            </a:r>
            <a:r>
              <a:rPr lang="hr-HR" sz="2000" b="1" dirty="0">
                <a:solidFill>
                  <a:srgbClr val="572314"/>
                </a:solidFill>
                <a:latin typeface="+mn-lt"/>
                <a:cs typeface="Times New Roman" pitchFamily="18"/>
              </a:rPr>
              <a:t>bi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 trebali omogućiti svim učenicima</a:t>
            </a:r>
          </a:p>
          <a:p>
            <a:pPr marL="514800" lvl="0" indent="-503999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pozitivnu i poticajnu okolinu za rast i razvoj.</a:t>
            </a:r>
          </a:p>
          <a:p>
            <a:pPr marL="514439" lvl="0" indent="-51408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Mi </a:t>
            </a:r>
            <a:r>
              <a:rPr lang="hr-HR" sz="2000" b="1" dirty="0">
                <a:solidFill>
                  <a:srgbClr val="FF3333"/>
                </a:solidFill>
                <a:latin typeface="+mn-lt"/>
                <a:cs typeface="Times New Roman" pitchFamily="18"/>
              </a:rPr>
              <a:t>bismo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 trebali omogućiti svim učenicima ...</a:t>
            </a:r>
          </a:p>
          <a:p>
            <a:pPr marL="514439" lvl="0" indent="-51408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Ako </a:t>
            </a:r>
            <a:r>
              <a:rPr lang="hr-HR" sz="2000" b="1" dirty="0">
                <a:solidFill>
                  <a:srgbClr val="572314"/>
                </a:solidFill>
                <a:latin typeface="+mn-lt"/>
                <a:cs typeface="Times New Roman" pitchFamily="18"/>
              </a:rPr>
              <a:t>ćemo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 </a:t>
            </a:r>
            <a:r>
              <a:rPr lang="hr-HR" sz="2000" b="1" dirty="0">
                <a:solidFill>
                  <a:srgbClr val="572314"/>
                </a:solidFill>
                <a:latin typeface="+mn-lt"/>
                <a:cs typeface="Times New Roman" pitchFamily="18"/>
              </a:rPr>
              <a:t>se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 svi </a:t>
            </a:r>
            <a:r>
              <a:rPr lang="hr-HR" sz="2000" b="1" dirty="0">
                <a:solidFill>
                  <a:srgbClr val="572314"/>
                </a:solidFill>
                <a:latin typeface="+mn-lt"/>
                <a:cs typeface="Times New Roman" pitchFamily="18"/>
              </a:rPr>
              <a:t>potruditi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, </a:t>
            </a:r>
            <a:r>
              <a:rPr lang="hr-HR" sz="2000" b="1" dirty="0">
                <a:solidFill>
                  <a:srgbClr val="572314"/>
                </a:solidFill>
                <a:latin typeface="+mn-lt"/>
                <a:cs typeface="Times New Roman" pitchFamily="18"/>
              </a:rPr>
              <a:t>uspjeti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 ćemo u</a:t>
            </a:r>
          </a:p>
          <a:p>
            <a:pPr marL="514439" lvl="0" indent="-51408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ostvarenju cilja.</a:t>
            </a:r>
          </a:p>
          <a:p>
            <a:pPr marL="514439" lvl="0" indent="-51408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Ako </a:t>
            </a:r>
            <a:r>
              <a:rPr lang="hr-HR" sz="2000" b="1" dirty="0">
                <a:solidFill>
                  <a:srgbClr val="FF3333"/>
                </a:solidFill>
                <a:latin typeface="+mn-lt"/>
                <a:cs typeface="Times New Roman" pitchFamily="18"/>
              </a:rPr>
              <a:t>se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 svi </a:t>
            </a:r>
            <a:r>
              <a:rPr lang="hr-HR" sz="2000" b="1" dirty="0">
                <a:solidFill>
                  <a:srgbClr val="FF3333"/>
                </a:solidFill>
                <a:latin typeface="+mn-lt"/>
                <a:cs typeface="Times New Roman" pitchFamily="18"/>
              </a:rPr>
              <a:t>budemo</a:t>
            </a:r>
            <a:r>
              <a:rPr lang="hr-HR" sz="2000" b="1" dirty="0">
                <a:solidFill>
                  <a:srgbClr val="572314"/>
                </a:solidFill>
                <a:latin typeface="+mn-lt"/>
                <a:cs typeface="Times New Roman" pitchFamily="18"/>
              </a:rPr>
              <a:t> </a:t>
            </a:r>
            <a:r>
              <a:rPr lang="hr-HR" sz="2000" b="1" dirty="0">
                <a:solidFill>
                  <a:srgbClr val="FF3333"/>
                </a:solidFill>
                <a:latin typeface="+mn-lt"/>
                <a:cs typeface="Times New Roman" pitchFamily="18"/>
              </a:rPr>
              <a:t>potrudili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, </a:t>
            </a:r>
            <a:r>
              <a:rPr lang="hr-HR" sz="2000" b="1" dirty="0">
                <a:solidFill>
                  <a:srgbClr val="FF3333"/>
                </a:solidFill>
                <a:latin typeface="+mn-lt"/>
                <a:cs typeface="Times New Roman" pitchFamily="18"/>
              </a:rPr>
              <a:t>uspjet</a:t>
            </a:r>
            <a:r>
              <a:rPr lang="hr-HR" sz="2000" b="1" dirty="0">
                <a:solidFill>
                  <a:srgbClr val="572314"/>
                </a:solidFill>
                <a:latin typeface="+mn-lt"/>
                <a:cs typeface="Times New Roman" pitchFamily="18"/>
              </a:rPr>
              <a:t> ćemo 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u</a:t>
            </a:r>
          </a:p>
          <a:p>
            <a:pPr marL="514439" lvl="0" indent="-51408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ostvarenju cilja.</a:t>
            </a:r>
          </a:p>
          <a:p>
            <a:pPr marL="514439" lvl="0" indent="-514080">
              <a:lnSpc>
                <a:spcPct val="150000"/>
              </a:lnSpc>
              <a:spcAft>
                <a:spcPts val="0"/>
              </a:spcAft>
              <a:buNone/>
            </a:pPr>
            <a:endParaRPr lang="hr-HR" sz="2000" dirty="0">
              <a:solidFill>
                <a:srgbClr val="572314"/>
              </a:solidFill>
              <a:latin typeface="+mn-lt"/>
              <a:cs typeface="Times New Roman" pitchFamily="18"/>
            </a:endParaRPr>
          </a:p>
          <a:p>
            <a:pPr marL="514439" lvl="0" indent="-514080">
              <a:lnSpc>
                <a:spcPct val="150000"/>
              </a:lnSpc>
              <a:spcAft>
                <a:spcPts val="0"/>
              </a:spcAft>
              <a:buNone/>
            </a:pPr>
            <a:endParaRPr lang="hr-HR" sz="2000" dirty="0">
              <a:solidFill>
                <a:srgbClr val="572314"/>
              </a:solidFill>
              <a:latin typeface="+mn-lt"/>
              <a:cs typeface="Times New Roman" pitchFamily="18"/>
            </a:endParaRPr>
          </a:p>
          <a:p>
            <a:pPr marL="514439" lvl="0" indent="-514080">
              <a:spcAft>
                <a:spcPts val="0"/>
              </a:spcAft>
              <a:buNone/>
            </a:pPr>
            <a:endParaRPr lang="hr-HR" sz="2000" dirty="0">
              <a:solidFill>
                <a:srgbClr val="572314"/>
              </a:solidFill>
              <a:latin typeface="+mn-lt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7704" y="1268760"/>
            <a:ext cx="6768623" cy="450580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8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Prijedlozi.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a) Unatoč 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svih teškoća 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učenici svladavaju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nastavno gradivo.    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Unatoč 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FF3333"/>
                </a:solidFill>
                <a:ea typeface="Microsoft YaHei" pitchFamily="2"/>
                <a:cs typeface="Times New Roman" pitchFamily="18"/>
              </a:rPr>
              <a:t>svim teškoćama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...(unatoč, usprkos + D)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b) Ne čitaju 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sa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razumijevanjem.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... 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FF3333"/>
                </a:solidFill>
                <a:ea typeface="Microsoft YaHei" pitchFamily="2"/>
                <a:cs typeface="Times New Roman" pitchFamily="18"/>
              </a:rPr>
              <a:t>s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razumijevanjem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c) Probleme treba rješavati </a:t>
            </a:r>
            <a:r>
              <a:rPr lang="hr-HR" sz="2000" b="1" i="0" u="sng" strike="noStrike" kern="1200" spc="0" dirty="0">
                <a:ln>
                  <a:noFill/>
                </a:ln>
                <a:solidFill>
                  <a:srgbClr val="000000"/>
                </a:solidFill>
                <a:uFillTx/>
                <a:ea typeface="Microsoft YaHei" pitchFamily="2"/>
                <a:cs typeface="Times New Roman" pitchFamily="18"/>
              </a:rPr>
              <a:t>kroz</a:t>
            </a:r>
            <a:r>
              <a:rPr lang="hr-HR" sz="2000" b="0" i="0" u="sng" strike="noStrike" kern="1200" spc="0" dirty="0">
                <a:ln>
                  <a:noFill/>
                </a:ln>
                <a:solidFill>
                  <a:srgbClr val="000000"/>
                </a:solidFill>
                <a:uFillTx/>
                <a:ea typeface="Microsoft YaHei" pitchFamily="2"/>
                <a:cs typeface="Times New Roman" pitchFamily="18"/>
              </a:rPr>
              <a:t> dogovor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.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Probleme treba rješavati 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FF3333"/>
                </a:solidFill>
                <a:ea typeface="Microsoft YaHei" pitchFamily="2"/>
                <a:cs typeface="Times New Roman" pitchFamily="18"/>
              </a:rPr>
              <a:t>dogovorom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.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2000" b="0" i="0" u="none" strike="noStrike" kern="1200" spc="0" dirty="0">
              <a:ln>
                <a:noFill/>
              </a:ln>
              <a:solidFill>
                <a:srgbClr val="000000"/>
              </a:solidFill>
              <a:ea typeface="Microsoft YaHei" pitchFamily="2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268760"/>
            <a:ext cx="6192559" cy="403612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800" b="1" i="0" u="none" strike="noStrike" kern="1200" spc="0" noProof="1" smtClean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Prijedlozi.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2000" b="0" i="0" u="none" strike="noStrike" kern="1200" spc="0" noProof="1" smtClean="0">
              <a:ln>
                <a:noFill/>
              </a:ln>
              <a:solidFill>
                <a:srgbClr val="000000"/>
              </a:solidFill>
              <a:ea typeface="Microsoft YaHei" pitchFamily="2"/>
              <a:cs typeface="Times New Roman" pitchFamily="18"/>
            </a:endParaRP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noProof="1" smtClean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d) Ispit morate završiti </a:t>
            </a:r>
            <a:r>
              <a:rPr lang="hr-HR" sz="2000" b="1" i="0" u="none" strike="noStrike" kern="1200" spc="0" noProof="1" smtClean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kroz</a:t>
            </a:r>
            <a:r>
              <a:rPr lang="hr-HR" sz="2000" b="0" i="0" u="none" strike="noStrike" kern="1200" spc="0" noProof="1" smtClean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pola sata.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noProof="1" smtClean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Ispit morate završiti </a:t>
            </a:r>
            <a:r>
              <a:rPr lang="hr-HR" sz="2000" b="1" i="0" u="none" strike="noStrike" kern="1200" spc="0" noProof="1" smtClean="0">
                <a:ln>
                  <a:noFill/>
                </a:ln>
                <a:solidFill>
                  <a:srgbClr val="FF3333"/>
                </a:solidFill>
                <a:ea typeface="Microsoft YaHei" pitchFamily="2"/>
                <a:cs typeface="Times New Roman" pitchFamily="18"/>
              </a:rPr>
              <a:t>za</a:t>
            </a:r>
            <a:r>
              <a:rPr lang="hr-HR" sz="2000" b="0" i="0" u="none" strike="noStrike" kern="1200" spc="0" noProof="1" smtClean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pola sata.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noProof="1" smtClean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e) Djeca provode više vremena za računalom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1" i="0" u="none" strike="noStrike" kern="1200" spc="0" noProof="1" smtClean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radi</a:t>
            </a:r>
            <a:r>
              <a:rPr lang="hr-HR" sz="2000" b="0" i="0" u="none" strike="noStrike" kern="1200" spc="0" noProof="1" smtClean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otuđenosti.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noProof="1" smtClean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Djeca provode više vremena za računalom </a:t>
            </a:r>
            <a:r>
              <a:rPr lang="hr-HR" sz="2000" b="1" i="0" u="none" strike="noStrike" kern="1200" spc="0" noProof="1" smtClean="0">
                <a:ln>
                  <a:noFill/>
                </a:ln>
                <a:solidFill>
                  <a:srgbClr val="FF3333"/>
                </a:solidFill>
                <a:ea typeface="Microsoft YaHei" pitchFamily="2"/>
                <a:cs typeface="Times New Roman" pitchFamily="18"/>
              </a:rPr>
              <a:t>zbog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noProof="1" smtClean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otuđenosti.</a:t>
            </a:r>
            <a:endParaRPr lang="hr-HR" sz="2000" b="0" i="0" u="none" strike="noStrike" kern="1200" spc="0" noProof="1">
              <a:ln>
                <a:noFill/>
              </a:ln>
              <a:solidFill>
                <a:srgbClr val="000000"/>
              </a:solidFill>
              <a:ea typeface="Microsoft YaHei" pitchFamily="2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5696" y="537571"/>
            <a:ext cx="7092304" cy="54466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spAutoFit/>
          </a:bodyPr>
          <a:lstStyle/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8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Zamjenice i pridjevi.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2000" b="0" i="0" u="none" strike="noStrike" kern="1200" spc="0" dirty="0">
              <a:ln>
                <a:noFill/>
              </a:ln>
              <a:solidFill>
                <a:srgbClr val="000000"/>
              </a:solidFill>
              <a:ea typeface="Microsoft YaHei" pitchFamily="2"/>
              <a:cs typeface="Times New Roman" pitchFamily="18"/>
            </a:endParaRP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a) ... obuhvaća 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svo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odgojno djelovanje ...  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... 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FF3333"/>
                </a:solidFill>
                <a:ea typeface="Microsoft YaHei" pitchFamily="2"/>
                <a:cs typeface="Times New Roman" pitchFamily="18"/>
              </a:rPr>
              <a:t>sve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odgojno djelovanje ...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b) Obavijesti za postdiplomski studij pedagogije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kojeg 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želim upisati nalaze se na stranicama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Filozofskog fakulteta...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... postdiplomski 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studij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pedagogije 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FF3333"/>
                </a:solidFill>
                <a:ea typeface="Microsoft YaHei" pitchFamily="2"/>
                <a:cs typeface="Times New Roman" pitchFamily="18"/>
              </a:rPr>
              <a:t>koji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želim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upisati ...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2000" b="0" i="0" u="none" strike="noStrike" kern="1200" spc="0" dirty="0">
              <a:ln>
                <a:noFill/>
              </a:ln>
              <a:solidFill>
                <a:srgbClr val="000000"/>
              </a:solidFill>
              <a:ea typeface="Microsoft YaHei" pitchFamily="2"/>
              <a:cs typeface="Times New Roman" pitchFamily="18"/>
            </a:endParaRP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2000" b="0" i="0" u="none" strike="noStrike" kern="1200" spc="0" dirty="0">
              <a:ln>
                <a:noFill/>
              </a:ln>
              <a:solidFill>
                <a:srgbClr val="000000"/>
              </a:solidFill>
              <a:ea typeface="Microsoft YaHei" pitchFamily="2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67743" y="1104751"/>
            <a:ext cx="6516255" cy="40375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spAutoFit/>
          </a:bodyPr>
          <a:lstStyle/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8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+mj-lt"/>
                <a:ea typeface="Microsoft YaHei" pitchFamily="2"/>
                <a:cs typeface="Times New Roman" pitchFamily="18"/>
              </a:rPr>
              <a:t>Zamjenice i pridjevi.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2000" b="0" i="0" u="none" strike="noStrike" kern="1200" spc="0" dirty="0">
              <a:ln>
                <a:noFill/>
              </a:ln>
              <a:solidFill>
                <a:srgbClr val="000000"/>
              </a:solidFill>
              <a:latin typeface="+mj-lt"/>
              <a:ea typeface="Microsoft YaHei" pitchFamily="2"/>
              <a:cs typeface="Times New Roman" pitchFamily="18"/>
            </a:endParaRP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+mj-lt"/>
                <a:ea typeface="Microsoft YaHei" pitchFamily="2"/>
                <a:cs typeface="Times New Roman" pitchFamily="18"/>
              </a:rPr>
              <a:t>c) To je 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+mj-lt"/>
                <a:ea typeface="Microsoft YaHei" pitchFamily="2"/>
                <a:cs typeface="Times New Roman" pitchFamily="18"/>
              </a:rPr>
              <a:t>dobri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+mj-lt"/>
                <a:ea typeface="Microsoft YaHei" pitchFamily="2"/>
                <a:cs typeface="Times New Roman" pitchFamily="18"/>
              </a:rPr>
              <a:t> primjer iz prakse.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+mj-lt"/>
                <a:ea typeface="Microsoft YaHei" pitchFamily="2"/>
                <a:cs typeface="Times New Roman" pitchFamily="18"/>
              </a:rPr>
              <a:t>To je 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FF3333"/>
                </a:solidFill>
                <a:latin typeface="+mj-lt"/>
                <a:ea typeface="Microsoft YaHei" pitchFamily="2"/>
                <a:cs typeface="Times New Roman" pitchFamily="18"/>
              </a:rPr>
              <a:t>dobar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+mj-lt"/>
                <a:ea typeface="Microsoft YaHei" pitchFamily="2"/>
                <a:cs typeface="Times New Roman" pitchFamily="18"/>
              </a:rPr>
              <a:t> primjer iz prakse.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+mj-lt"/>
                <a:ea typeface="Microsoft YaHei" pitchFamily="2"/>
                <a:cs typeface="Times New Roman" pitchFamily="18"/>
              </a:rPr>
              <a:t>d) </a:t>
            </a:r>
            <a:r>
              <a:rPr lang="hr-HR" sz="2000" b="0" i="0" u="none" strike="noStrike" kern="1200" spc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Microsoft YaHei" pitchFamily="2"/>
                <a:cs typeface="Times New Roman" pitchFamily="18"/>
              </a:rPr>
              <a:t>Bognar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+mj-lt"/>
                <a:ea typeface="Microsoft YaHei" pitchFamily="2"/>
                <a:cs typeface="Times New Roman" pitchFamily="18"/>
              </a:rPr>
              <a:t> i Matijević napisali su “Didaktiku”.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+mj-lt"/>
                <a:ea typeface="Microsoft YaHei" pitchFamily="2"/>
                <a:cs typeface="Times New Roman" pitchFamily="18"/>
              </a:rPr>
              <a:t>Sadržaj je 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+mj-lt"/>
                <a:ea typeface="Microsoft YaHei" pitchFamily="2"/>
                <a:cs typeface="Times New Roman" pitchFamily="18"/>
              </a:rPr>
              <a:t>njihovog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+mj-lt"/>
                <a:ea typeface="Microsoft YaHei" pitchFamily="2"/>
                <a:cs typeface="Times New Roman" pitchFamily="18"/>
              </a:rPr>
              <a:t> udžbenika sljedeći: ...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+mj-lt"/>
                <a:ea typeface="Microsoft YaHei" pitchFamily="2"/>
                <a:cs typeface="Times New Roman" pitchFamily="18"/>
              </a:rPr>
              <a:t>Sadržaj je 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FF3333"/>
                </a:solidFill>
                <a:latin typeface="+mj-lt"/>
                <a:ea typeface="Microsoft YaHei" pitchFamily="2"/>
                <a:cs typeface="Times New Roman" pitchFamily="18"/>
              </a:rPr>
              <a:t>njihova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+mj-lt"/>
                <a:ea typeface="Microsoft YaHei" pitchFamily="2"/>
                <a:cs typeface="Times New Roman" pitchFamily="18"/>
              </a:rPr>
              <a:t> udžbenika sljedeći: ...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+mj-lt"/>
                <a:ea typeface="Microsoft YaHei" pitchFamily="2"/>
                <a:cs typeface="Times New Roman" pitchFamily="18"/>
              </a:rPr>
              <a:t>(... </a:t>
            </a:r>
            <a:r>
              <a:rPr lang="hr-HR" sz="2000" b="1" i="0" u="none" strike="noStrike" kern="1200" spc="0" dirty="0" err="1">
                <a:ln>
                  <a:noFill/>
                </a:ln>
                <a:solidFill>
                  <a:srgbClr val="FF3333"/>
                </a:solidFill>
                <a:latin typeface="+mj-lt"/>
                <a:ea typeface="Microsoft YaHei" pitchFamily="2"/>
                <a:cs typeface="Times New Roman" pitchFamily="18"/>
              </a:rPr>
              <a:t>Bognarova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+mj-lt"/>
                <a:ea typeface="Microsoft YaHei" pitchFamily="2"/>
                <a:cs typeface="Times New Roman" pitchFamily="18"/>
              </a:rPr>
              <a:t> i </a:t>
            </a:r>
            <a:r>
              <a:rPr lang="hr-HR" sz="2000" b="1" i="0" u="none" strike="noStrike" kern="1200" spc="0" dirty="0" err="1">
                <a:ln>
                  <a:noFill/>
                </a:ln>
                <a:solidFill>
                  <a:srgbClr val="FF3333"/>
                </a:solidFill>
                <a:latin typeface="+mj-lt"/>
                <a:ea typeface="Microsoft YaHei" pitchFamily="2"/>
                <a:cs typeface="Times New Roman" pitchFamily="18"/>
              </a:rPr>
              <a:t>Matijevićeva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+mj-lt"/>
                <a:ea typeface="Microsoft YaHei" pitchFamily="2"/>
                <a:cs typeface="Times New Roman" pitchFamily="18"/>
              </a:rPr>
              <a:t> udžbenika ...)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5696" y="1124744"/>
            <a:ext cx="6984303" cy="497548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800" b="1" i="0" u="none" strike="noStrike" kern="1200" spc="0" noProof="1" smtClean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Dakanje i dalikanje. Pasiv.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a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) Učenici 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svo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vrijeme 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moraju da dobivaju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povratne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informacije o svom ponašanju.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Učenici 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FF3333"/>
                </a:solidFill>
                <a:ea typeface="Microsoft YaHei" pitchFamily="2"/>
                <a:cs typeface="Times New Roman" pitchFamily="18"/>
              </a:rPr>
              <a:t>sve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vrijeme 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trebaju dobivati 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povratne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informacije...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b) Učenici 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moraju da nauče 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postavljati sebi pitanje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da li 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svojim ponašanjem uzrokuju da njihove kolege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budu oštećene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.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Učenici 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FF3333"/>
                </a:solidFill>
                <a:ea typeface="Microsoft YaHei" pitchFamily="2"/>
                <a:cs typeface="Times New Roman" pitchFamily="18"/>
              </a:rPr>
              <a:t>se moraju naučiti preispitivanju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o tome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1" i="0" u="none" strike="noStrike" kern="1200" spc="0" dirty="0">
                <a:ln>
                  <a:noFill/>
                </a:ln>
                <a:solidFill>
                  <a:srgbClr val="FF3333"/>
                </a:solidFill>
                <a:ea typeface="Microsoft YaHei" pitchFamily="2"/>
                <a:cs typeface="Times New Roman" pitchFamily="18"/>
              </a:rPr>
              <a:t>oštećuju li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svojim ponašanjem prijatelje iz razreda.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7704" y="1340768"/>
            <a:ext cx="6696744" cy="356644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800" b="1" i="0" u="none" strike="noStrike" kern="1200" spc="0" noProof="1" smtClean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Dakanje i dalikanje. Pasiv.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2000" b="0" i="0" u="none" strike="noStrike" kern="1200" spc="0" dirty="0">
              <a:ln>
                <a:noFill/>
              </a:ln>
              <a:solidFill>
                <a:srgbClr val="000000"/>
              </a:solidFill>
              <a:ea typeface="Microsoft YaHei" pitchFamily="2"/>
              <a:cs typeface="Times New Roman" pitchFamily="18"/>
            </a:endParaRP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Calibri" pitchFamily="1"/>
                <a:cs typeface="Times New Roman" pitchFamily="18"/>
              </a:rPr>
              <a:t>c) Potrebno je ispitati 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Calibri" pitchFamily="1"/>
                <a:cs typeface="Times New Roman" pitchFamily="18"/>
              </a:rPr>
              <a:t>da li su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Calibri" pitchFamily="1"/>
                <a:cs typeface="Times New Roman" pitchFamily="18"/>
              </a:rPr>
              <a:t> učenici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Calibri" pitchFamily="1"/>
                <a:cs typeface="Times New Roman" pitchFamily="18"/>
              </a:rPr>
              <a:t>maltretirani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Calibri" pitchFamily="1"/>
                <a:cs typeface="Times New Roman" pitchFamily="18"/>
              </a:rPr>
              <a:t>.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Calibri" pitchFamily="1"/>
                <a:cs typeface="Times New Roman" pitchFamily="18"/>
              </a:rPr>
              <a:t>Potrebno je provjeriti 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FF3333"/>
                </a:solidFill>
                <a:ea typeface="Calibri" pitchFamily="1"/>
                <a:cs typeface="Times New Roman" pitchFamily="18"/>
              </a:rPr>
              <a:t>jesu li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Calibri" pitchFamily="1"/>
                <a:cs typeface="Times New Roman" pitchFamily="18"/>
              </a:rPr>
              <a:t> 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Calibri" pitchFamily="1"/>
                <a:cs typeface="Times New Roman" pitchFamily="18"/>
              </a:rPr>
              <a:t>učenici 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FF3333"/>
                </a:solidFill>
                <a:ea typeface="Calibri" pitchFamily="1"/>
                <a:cs typeface="Times New Roman" pitchFamily="18"/>
              </a:rPr>
              <a:t>doživjeli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Calibri" pitchFamily="1"/>
                <a:cs typeface="Times New Roman" pitchFamily="18"/>
              </a:rPr>
              <a:t>maltretiranje.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Calibri" pitchFamily="1"/>
                <a:cs typeface="Times New Roman" pitchFamily="18"/>
              </a:rPr>
              <a:t>... 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FF3333"/>
                </a:solidFill>
                <a:ea typeface="Calibri" pitchFamily="1"/>
                <a:cs typeface="Times New Roman" pitchFamily="18"/>
              </a:rPr>
              <a:t>je li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Calibri" pitchFamily="1"/>
                <a:cs typeface="Times New Roman" pitchFamily="18"/>
              </a:rPr>
              <a:t> tko učenike 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FF3333"/>
                </a:solidFill>
                <a:ea typeface="Calibri" pitchFamily="1"/>
                <a:cs typeface="Times New Roman" pitchFamily="18"/>
              </a:rPr>
              <a:t>maltretirao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Calibri" pitchFamily="1"/>
                <a:cs typeface="Times New Roman" pitchFamily="18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55639" y="404640"/>
            <a:ext cx="7772039" cy="863639"/>
          </a:xfrm>
        </p:spPr>
        <p:txBody>
          <a:bodyPr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x-none" sz="4000" b="1">
                <a:latin typeface="Times New Roman" pitchFamily="18"/>
                <a:cs typeface="Times New Roman" pitchFamily="18"/>
              </a:rPr>
              <a:t>Najčešće sintaktičke pogreške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1763688" y="1556639"/>
            <a:ext cx="6984312" cy="4176000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Char char="-"/>
            </a:pPr>
            <a:r>
              <a:rPr lang="hr-HR" sz="2000" noProof="1" smtClean="0">
                <a:solidFill>
                  <a:srgbClr val="572314"/>
                </a:solidFill>
                <a:latin typeface="+mn-lt"/>
                <a:cs typeface="Times New Roman" pitchFamily="18"/>
              </a:rPr>
              <a:t> predugačke i nejasne rečenice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Char char="-"/>
            </a:pPr>
            <a:r>
              <a:rPr lang="hr-HR" sz="2000" noProof="1" smtClean="0">
                <a:solidFill>
                  <a:srgbClr val="572314"/>
                </a:solidFill>
                <a:latin typeface="+mn-lt"/>
                <a:cs typeface="Times New Roman" pitchFamily="18"/>
              </a:rPr>
              <a:t> zaboravljanje poveznika (suprotnih, objasnidbenih, zaključnih, aditivnih, vremenskih, pogodbenih, dopusnih)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Char char="-"/>
            </a:pPr>
            <a:r>
              <a:rPr lang="hr-HR" sz="2000" noProof="1" smtClean="0">
                <a:solidFill>
                  <a:srgbClr val="572314"/>
                </a:solidFill>
                <a:latin typeface="+mn-lt"/>
                <a:cs typeface="Times New Roman" pitchFamily="18"/>
              </a:rPr>
              <a:t> red </a:t>
            </a:r>
            <a:r>
              <a:rPr lang="hr-HR" sz="2000" noProof="1" smtClean="0">
                <a:solidFill>
                  <a:srgbClr val="572314"/>
                </a:solidFill>
                <a:latin typeface="+mn-lt"/>
                <a:cs typeface="Times New Roman" pitchFamily="18"/>
              </a:rPr>
              <a:t>riječi u rečenici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Char char="-"/>
            </a:pPr>
            <a:r>
              <a:rPr lang="hr-HR" sz="2000" noProof="1" smtClean="0">
                <a:solidFill>
                  <a:srgbClr val="572314"/>
                </a:solidFill>
                <a:latin typeface="+mn-lt"/>
                <a:cs typeface="Times New Roman" pitchFamily="18"/>
              </a:rPr>
              <a:t> pisanje zanaglasnica</a:t>
            </a:r>
            <a:endParaRPr lang="hr-HR" sz="2000" noProof="1">
              <a:solidFill>
                <a:srgbClr val="572314"/>
              </a:solidFill>
              <a:latin typeface="+mn-lt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611640" y="260640"/>
            <a:ext cx="7772039" cy="1079639"/>
          </a:xfrm>
        </p:spPr>
        <p:txBody>
          <a:bodyPr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x-none" b="1">
                <a:latin typeface="Times New Roman" pitchFamily="18"/>
                <a:cs typeface="Times New Roman" pitchFamily="18"/>
              </a:rPr>
              <a:t>SVRHA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1979712" y="1080000"/>
            <a:ext cx="6336704" cy="4752000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„Pismenost nije dar, već je ona rezultat dugotrajnog učenja i vježbanja.”  </a:t>
            </a:r>
          </a:p>
          <a:p>
            <a:pPr marL="0" lvl="0" indent="0" algn="r"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(Dragutin Rosandić</a:t>
            </a:r>
            <a:r>
              <a:rPr lang="hr-HR" sz="2000" dirty="0" smtClean="0">
                <a:solidFill>
                  <a:srgbClr val="572314"/>
                </a:solidFill>
                <a:latin typeface="+mn-lt"/>
                <a:cs typeface="Times New Roman" pitchFamily="18"/>
              </a:rPr>
              <a:t>)</a:t>
            </a:r>
          </a:p>
          <a:p>
            <a:pPr marL="0" lvl="0" indent="0" algn="r">
              <a:spcAft>
                <a:spcPts val="0"/>
              </a:spcAft>
              <a:buNone/>
            </a:pPr>
            <a:endParaRPr lang="hr-HR" sz="2000" dirty="0">
              <a:solidFill>
                <a:srgbClr val="572314"/>
              </a:solidFill>
              <a:latin typeface="+mn-lt"/>
              <a:cs typeface="Times New Roman" pitchFamily="18"/>
            </a:endParaRPr>
          </a:p>
          <a:p>
            <a:pPr marL="514439" lvl="0" indent="-51408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a) stručno-metodički esej</a:t>
            </a:r>
          </a:p>
          <a:p>
            <a:pPr marL="514439" lvl="0" indent="-51408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b) znanstveni stil pisanja eseja</a:t>
            </a:r>
          </a:p>
          <a:p>
            <a:pPr marL="514439" lvl="0" indent="-51408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c) struktura eseja</a:t>
            </a:r>
          </a:p>
          <a:p>
            <a:pPr marL="514439" lvl="0" indent="-51408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d) tehnički opis eseja</a:t>
            </a:r>
          </a:p>
          <a:p>
            <a:pPr marL="514439" lvl="0" indent="-51408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e) najčešće gramatičke, pravopisne, sintaktičke i</a:t>
            </a:r>
          </a:p>
          <a:p>
            <a:pPr marL="514439" lvl="0" indent="-51408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    stilističke pogreške</a:t>
            </a:r>
          </a:p>
          <a:p>
            <a:pPr marL="514439" lvl="0" indent="-514080">
              <a:lnSpc>
                <a:spcPct val="150000"/>
              </a:lnSpc>
              <a:spcAft>
                <a:spcPts val="0"/>
              </a:spcAft>
              <a:buNone/>
            </a:pPr>
            <a:endParaRPr lang="hr-HR" sz="2000" dirty="0">
              <a:solidFill>
                <a:srgbClr val="572314"/>
              </a:solidFill>
              <a:latin typeface="+mn-lt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835696" y="692696"/>
            <a:ext cx="6984304" cy="6048688"/>
          </a:xfrm>
        </p:spPr>
        <p:txBody>
          <a:bodyPr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2000" b="1" dirty="0">
                <a:latin typeface="+mn-lt"/>
                <a:cs typeface="Times New Roman" pitchFamily="18"/>
              </a:rPr>
              <a:t>Poveznici za povezivanje rečenica:</a:t>
            </a:r>
            <a:r>
              <a:rPr lang="x-none" sz="2000" dirty="0">
                <a:latin typeface="+mn-lt"/>
                <a:cs typeface="Times New Roman" pitchFamily="18"/>
              </a:rPr>
              <a:t/>
            </a:r>
            <a:br>
              <a:rPr lang="x-none" sz="2000" dirty="0">
                <a:latin typeface="+mn-lt"/>
                <a:cs typeface="Times New Roman" pitchFamily="18"/>
              </a:rPr>
            </a:br>
            <a:r>
              <a:rPr lang="x-none" sz="2000" dirty="0">
                <a:latin typeface="+mn-lt"/>
                <a:cs typeface="Times New Roman" pitchFamily="18"/>
              </a:rPr>
              <a:t/>
            </a:r>
            <a:br>
              <a:rPr lang="x-none" sz="2000" dirty="0">
                <a:latin typeface="+mn-lt"/>
                <a:cs typeface="Times New Roman" pitchFamily="18"/>
              </a:rPr>
            </a:br>
            <a:r>
              <a:rPr lang="x-none" sz="2000" dirty="0">
                <a:latin typeface="+mn-lt"/>
                <a:cs typeface="Times New Roman" pitchFamily="18"/>
              </a:rPr>
              <a:t>- </a:t>
            </a:r>
            <a:r>
              <a:rPr lang="x-none" sz="2000" b="1" dirty="0">
                <a:latin typeface="+mn-lt"/>
                <a:cs typeface="Times New Roman" pitchFamily="18"/>
              </a:rPr>
              <a:t>suprotni:</a:t>
            </a:r>
            <a:r>
              <a:rPr lang="x-none" sz="2000" dirty="0">
                <a:latin typeface="+mn-lt"/>
                <a:cs typeface="Times New Roman" pitchFamily="18"/>
              </a:rPr>
              <a:t> </a:t>
            </a:r>
            <a:br>
              <a:rPr lang="x-none" sz="2000" dirty="0">
                <a:latin typeface="+mn-lt"/>
                <a:cs typeface="Times New Roman" pitchFamily="18"/>
              </a:rPr>
            </a:br>
            <a:r>
              <a:rPr lang="x-none" sz="2000" i="1" dirty="0">
                <a:latin typeface="+mn-lt"/>
                <a:cs typeface="Times New Roman" pitchFamily="18"/>
              </a:rPr>
              <a:t>no, ali, međutim, usprokos tomu, naprotiv, za razliku od </a:t>
            </a:r>
            <a:r>
              <a:rPr lang="x-none" sz="2000" i="1" dirty="0" smtClean="0">
                <a:latin typeface="+mn-lt"/>
                <a:cs typeface="Times New Roman" pitchFamily="18"/>
              </a:rPr>
              <a:t>toga</a:t>
            </a:r>
            <a:r>
              <a:rPr lang="x-none" sz="2000" dirty="0">
                <a:latin typeface="+mn-lt"/>
                <a:cs typeface="Times New Roman" pitchFamily="18"/>
              </a:rPr>
              <a:t/>
            </a:r>
            <a:br>
              <a:rPr lang="x-none" sz="2000" dirty="0">
                <a:latin typeface="+mn-lt"/>
                <a:cs typeface="Times New Roman" pitchFamily="18"/>
              </a:rPr>
            </a:br>
            <a:r>
              <a:rPr lang="x-none" sz="2000" dirty="0">
                <a:latin typeface="+mn-lt"/>
                <a:cs typeface="Times New Roman" pitchFamily="18"/>
              </a:rPr>
              <a:t>- </a:t>
            </a:r>
            <a:r>
              <a:rPr lang="x-none" sz="2000" b="1" dirty="0">
                <a:latin typeface="+mn-lt"/>
                <a:cs typeface="Times New Roman" pitchFamily="18"/>
              </a:rPr>
              <a:t>objasnidbeni:</a:t>
            </a:r>
            <a:r>
              <a:rPr lang="x-none" sz="2000" dirty="0">
                <a:latin typeface="+mn-lt"/>
                <a:cs typeface="Times New Roman" pitchFamily="18"/>
              </a:rPr>
              <a:t> </a:t>
            </a:r>
            <a:br>
              <a:rPr lang="x-none" sz="2000" dirty="0">
                <a:latin typeface="+mn-lt"/>
                <a:cs typeface="Times New Roman" pitchFamily="18"/>
              </a:rPr>
            </a:br>
            <a:r>
              <a:rPr lang="x-none" sz="2000" i="1" dirty="0">
                <a:latin typeface="+mn-lt"/>
                <a:cs typeface="Times New Roman" pitchFamily="18"/>
              </a:rPr>
              <a:t>bolje rečeno, drugim riječima, odnosno, </a:t>
            </a:r>
            <a:r>
              <a:rPr lang="x-none" sz="2000" i="1" dirty="0" smtClean="0">
                <a:latin typeface="+mn-lt"/>
                <a:cs typeface="Times New Roman" pitchFamily="18"/>
              </a:rPr>
              <a:t>naime</a:t>
            </a:r>
            <a:r>
              <a:rPr lang="x-none" sz="2000" dirty="0">
                <a:latin typeface="+mn-lt"/>
                <a:cs typeface="Times New Roman" pitchFamily="18"/>
              </a:rPr>
              <a:t/>
            </a:r>
            <a:br>
              <a:rPr lang="x-none" sz="2000" dirty="0">
                <a:latin typeface="+mn-lt"/>
                <a:cs typeface="Times New Roman" pitchFamily="18"/>
              </a:rPr>
            </a:br>
            <a:r>
              <a:rPr lang="x-none" sz="2000" dirty="0">
                <a:latin typeface="+mn-lt"/>
                <a:cs typeface="Times New Roman" pitchFamily="18"/>
              </a:rPr>
              <a:t>- </a:t>
            </a:r>
            <a:r>
              <a:rPr lang="x-none" sz="2000" b="1" dirty="0">
                <a:latin typeface="+mn-lt"/>
                <a:cs typeface="Times New Roman" pitchFamily="18"/>
              </a:rPr>
              <a:t>zaključni: </a:t>
            </a:r>
            <a:br>
              <a:rPr lang="x-none" sz="2000" b="1" dirty="0">
                <a:latin typeface="+mn-lt"/>
                <a:cs typeface="Times New Roman" pitchFamily="18"/>
              </a:rPr>
            </a:br>
            <a:r>
              <a:rPr lang="x-none" sz="2000" i="1" dirty="0">
                <a:latin typeface="+mn-lt"/>
                <a:cs typeface="Times New Roman" pitchFamily="18"/>
              </a:rPr>
              <a:t>dakle, prema tome, stoga, zbog toga što, s obzirom na to, općenito, </a:t>
            </a:r>
            <a:r>
              <a:rPr lang="x-none" sz="2000" i="1" dirty="0" smtClean="0">
                <a:latin typeface="+mn-lt"/>
                <a:cs typeface="Times New Roman" pitchFamily="18"/>
              </a:rPr>
              <a:t>zato</a:t>
            </a:r>
            <a:r>
              <a:rPr lang="x-none" sz="2000" dirty="0">
                <a:latin typeface="+mn-lt"/>
                <a:cs typeface="Times New Roman" pitchFamily="18"/>
              </a:rPr>
              <a:t/>
            </a:r>
            <a:br>
              <a:rPr lang="x-none" sz="2000" dirty="0">
                <a:latin typeface="+mn-lt"/>
                <a:cs typeface="Times New Roman" pitchFamily="18"/>
              </a:rPr>
            </a:br>
            <a:r>
              <a:rPr lang="x-none" sz="2000" dirty="0">
                <a:latin typeface="+mn-lt"/>
                <a:cs typeface="Times New Roman" pitchFamily="18"/>
              </a:rPr>
              <a:t>- </a:t>
            </a:r>
            <a:r>
              <a:rPr lang="x-none" sz="2000" b="1" dirty="0">
                <a:latin typeface="+mn-lt"/>
                <a:cs typeface="Times New Roman" pitchFamily="18"/>
              </a:rPr>
              <a:t>aditivni: </a:t>
            </a:r>
            <a:br>
              <a:rPr lang="x-none" sz="2000" b="1" dirty="0">
                <a:latin typeface="+mn-lt"/>
                <a:cs typeface="Times New Roman" pitchFamily="18"/>
              </a:rPr>
            </a:br>
            <a:r>
              <a:rPr lang="x-none" sz="2000" i="1" dirty="0">
                <a:latin typeface="+mn-lt"/>
                <a:cs typeface="Times New Roman" pitchFamily="18"/>
              </a:rPr>
              <a:t>uz to, štoviše, osim toga</a:t>
            </a:r>
            <a:r>
              <a:rPr lang="x-none" sz="2000" dirty="0">
                <a:latin typeface="+mn-lt"/>
                <a:cs typeface="Times New Roman" pitchFamily="18"/>
              </a:rPr>
              <a:t/>
            </a:r>
            <a:br>
              <a:rPr lang="x-none" sz="2000" dirty="0">
                <a:latin typeface="+mn-lt"/>
                <a:cs typeface="Times New Roman" pitchFamily="18"/>
              </a:rPr>
            </a:br>
            <a:r>
              <a:rPr lang="x-none" sz="2000" b="1" dirty="0">
                <a:latin typeface="+mn-lt"/>
                <a:cs typeface="Times New Roman" pitchFamily="18"/>
              </a:rPr>
              <a:t>- vremenski: </a:t>
            </a:r>
            <a:br>
              <a:rPr lang="x-none" sz="2000" b="1" dirty="0">
                <a:latin typeface="+mn-lt"/>
                <a:cs typeface="Times New Roman" pitchFamily="18"/>
              </a:rPr>
            </a:br>
            <a:r>
              <a:rPr lang="x-none" sz="2000" i="1" dirty="0">
                <a:latin typeface="+mn-lt"/>
                <a:cs typeface="Times New Roman" pitchFamily="18"/>
              </a:rPr>
              <a:t>onda, kasnije, tada, poslije, nakon toga, iza toga, u međuvremenu</a:t>
            </a:r>
            <a:r>
              <a:rPr lang="x-none" sz="2000" dirty="0">
                <a:latin typeface="+mn-lt"/>
                <a:cs typeface="Times New Roman" pitchFamily="18"/>
              </a:rPr>
              <a:t/>
            </a:r>
            <a:br>
              <a:rPr lang="x-none" sz="2000" dirty="0">
                <a:latin typeface="+mn-lt"/>
                <a:cs typeface="Times New Roman" pitchFamily="18"/>
              </a:rPr>
            </a:br>
            <a:r>
              <a:rPr lang="x-none" sz="2000" dirty="0">
                <a:latin typeface="+mn-lt"/>
                <a:cs typeface="Times New Roman" pitchFamily="18"/>
              </a:rPr>
              <a:t>- </a:t>
            </a:r>
            <a:r>
              <a:rPr lang="x-none" sz="2000" b="1" dirty="0">
                <a:latin typeface="+mn-lt"/>
                <a:cs typeface="Times New Roman" pitchFamily="18"/>
              </a:rPr>
              <a:t>pogodbeni: </a:t>
            </a:r>
            <a:br>
              <a:rPr lang="x-none" sz="2000" b="1" dirty="0">
                <a:latin typeface="+mn-lt"/>
                <a:cs typeface="Times New Roman" pitchFamily="18"/>
              </a:rPr>
            </a:br>
            <a:r>
              <a:rPr lang="x-none" sz="2000" i="1" dirty="0">
                <a:latin typeface="+mn-lt"/>
                <a:cs typeface="Times New Roman" pitchFamily="18"/>
              </a:rPr>
              <a:t>inače, u tom slučaju</a:t>
            </a:r>
            <a:r>
              <a:rPr lang="x-none" sz="2000" dirty="0">
                <a:latin typeface="+mn-lt"/>
                <a:cs typeface="Times New Roman" pitchFamily="18"/>
              </a:rPr>
              <a:t/>
            </a:r>
            <a:br>
              <a:rPr lang="x-none" sz="2000" dirty="0">
                <a:latin typeface="+mn-lt"/>
                <a:cs typeface="Times New Roman" pitchFamily="18"/>
              </a:rPr>
            </a:br>
            <a:r>
              <a:rPr lang="x-none" sz="2000" b="1" dirty="0">
                <a:latin typeface="+mn-lt"/>
                <a:cs typeface="Times New Roman" pitchFamily="18"/>
              </a:rPr>
              <a:t>- dopusni: </a:t>
            </a:r>
            <a:br>
              <a:rPr lang="x-none" sz="2000" b="1" dirty="0">
                <a:latin typeface="+mn-lt"/>
                <a:cs typeface="Times New Roman" pitchFamily="18"/>
              </a:rPr>
            </a:br>
            <a:r>
              <a:rPr lang="x-none" sz="2000" i="1" dirty="0">
                <a:latin typeface="+mn-lt"/>
                <a:cs typeface="Times New Roman" pitchFamily="18"/>
              </a:rPr>
              <a:t>svejedno, usprkos svemu, unatoč tome, ipak</a:t>
            </a:r>
            <a:r>
              <a:rPr lang="x-none" sz="2000" dirty="0">
                <a:latin typeface="+mn-lt"/>
                <a:cs typeface="Times New Roman" pitchFamily="18"/>
              </a:rPr>
              <a:t> </a:t>
            </a:r>
            <a:br>
              <a:rPr lang="x-none" sz="2000" dirty="0">
                <a:latin typeface="+mn-lt"/>
                <a:cs typeface="Times New Roman" pitchFamily="18"/>
              </a:rPr>
            </a:br>
            <a:endParaRPr lang="x-none" sz="2000" dirty="0">
              <a:latin typeface="+mn-lt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 idx="4294967295"/>
          </p:nvPr>
        </p:nvSpPr>
        <p:spPr>
          <a:xfrm>
            <a:off x="899639" y="260640"/>
            <a:ext cx="7772039" cy="503640"/>
          </a:xfrm>
        </p:spPr>
        <p:txBody>
          <a:bodyPr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x-none" sz="4000" b="1">
                <a:latin typeface="Times New Roman" pitchFamily="18"/>
                <a:cs typeface="Times New Roman" pitchFamily="18"/>
              </a:rPr>
              <a:t>Primjeri</a:t>
            </a:r>
          </a:p>
        </p:txBody>
      </p:sp>
      <p:sp>
        <p:nvSpPr>
          <p:cNvPr id="3" name="Podnaslov 2"/>
          <p:cNvSpPr txBox="1">
            <a:spLocks noGrp="1"/>
          </p:cNvSpPr>
          <p:nvPr>
            <p:ph type="subTitle" idx="4294967295"/>
          </p:nvPr>
        </p:nvSpPr>
        <p:spPr>
          <a:xfrm>
            <a:off x="1680227" y="1628800"/>
            <a:ext cx="6984328" cy="4320000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b="1" dirty="0">
                <a:solidFill>
                  <a:srgbClr val="572314"/>
                </a:solidFill>
                <a:latin typeface="+mn-lt"/>
                <a:cs typeface="Times New Roman" pitchFamily="18"/>
              </a:rPr>
              <a:t>Stilski obilježen i neobilježen red riječi.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b="1" dirty="0">
                <a:solidFill>
                  <a:srgbClr val="572314"/>
                </a:solidFill>
                <a:latin typeface="+mn-lt"/>
                <a:cs typeface="Times New Roman" pitchFamily="18"/>
              </a:rPr>
              <a:t>Čovjek kada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 bi htio mogao bi promijeniti sebe samoga.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endParaRPr lang="hr-HR" sz="2000" dirty="0">
              <a:solidFill>
                <a:srgbClr val="572314"/>
              </a:solidFill>
              <a:latin typeface="+mn-lt"/>
              <a:cs typeface="Times New Roman" pitchFamily="18"/>
            </a:endParaRP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Čovjek bi mogao promijeniti samoga sebe kada bi htio.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Kada bi htio, čovjek bi mogao promijeniti samoga sebe.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endParaRPr lang="hr-HR" sz="2000" b="1" dirty="0">
              <a:solidFill>
                <a:srgbClr val="572314"/>
              </a:solidFill>
              <a:latin typeface="+mn-lt"/>
              <a:cs typeface="Times New Roman" pitchFamily="18"/>
            </a:endParaRP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endParaRPr lang="hr-HR" sz="2000" dirty="0">
              <a:solidFill>
                <a:srgbClr val="572314"/>
              </a:solidFill>
              <a:latin typeface="+mn-lt"/>
              <a:cs typeface="Times New Roman" pitchFamily="18"/>
            </a:endParaRP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endParaRPr lang="hr-HR" sz="2000" dirty="0">
              <a:solidFill>
                <a:srgbClr val="572314"/>
              </a:solidFill>
              <a:latin typeface="+mn-lt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9712" y="1052736"/>
            <a:ext cx="6733000" cy="407216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1" i="0" u="none" strike="noStrike" kern="1200" spc="0" noProof="1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Zanaglasnice.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2000" b="1" i="0" u="none" strike="noStrike" kern="1200" spc="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Times New Roman" pitchFamily="18"/>
            </a:endParaRP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Prema normama hrvatskoga standardnog jezika </a:t>
            </a:r>
            <a:r>
              <a:rPr lang="hr-HR" sz="2000" b="0" i="0" u="none" strike="noStrike" kern="1200" spc="0" noProof="1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zanaglasnice</a:t>
            </a:r>
            <a:r>
              <a:rPr lang="hr-HR" sz="20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 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ne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smiju doći: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- nakon nerazdvojivih sintagmi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- nakon zagrada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- nakon zareza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- nakon crtica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2000" b="0" i="0" u="none" strike="noStrike" kern="1200" spc="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9672" y="836712"/>
            <a:ext cx="7344696" cy="494419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Pisanje </a:t>
            </a:r>
            <a:r>
              <a:rPr lang="hr-HR" sz="2000" b="1" i="0" u="none" strike="noStrike" kern="1200" spc="0" noProof="1" smtClean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zanaglasnica</a:t>
            </a:r>
            <a:r>
              <a:rPr lang="hr-HR" sz="20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.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2000" b="1" i="0" u="none" strike="noStrike" kern="1200" spc="0" dirty="0">
              <a:ln>
                <a:noFill/>
              </a:ln>
              <a:solidFill>
                <a:srgbClr val="000000"/>
              </a:solidFill>
              <a:ea typeface="Microsoft YaHei" pitchFamily="2"/>
              <a:cs typeface="Times New Roman" pitchFamily="18"/>
            </a:endParaRP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Novi dokaz je oslobodio učenika svake krivnje.</a:t>
            </a:r>
          </a:p>
          <a:p>
            <a:pPr marL="514800" marR="0" lvl="0" indent="-503999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1" i="0" u="none" strike="noStrike" kern="1200" spc="0" dirty="0">
                <a:ln>
                  <a:noFill/>
                </a:ln>
                <a:solidFill>
                  <a:srgbClr val="FF3333"/>
                </a:solidFill>
                <a:ea typeface="Microsoft YaHei" pitchFamily="2"/>
                <a:cs typeface="Times New Roman" pitchFamily="18"/>
              </a:rPr>
              <a:t>Novi je 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dokaz oslobodio učenika svake krivnje.</a:t>
            </a:r>
          </a:p>
          <a:p>
            <a:pPr marL="514800" marR="0" lvl="0" indent="-503999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2000" b="0" i="0" u="none" strike="noStrike" kern="1200" spc="0" dirty="0">
              <a:ln>
                <a:noFill/>
              </a:ln>
              <a:solidFill>
                <a:srgbClr val="000000"/>
              </a:solidFill>
              <a:ea typeface="Microsoft YaHei" pitchFamily="2"/>
              <a:cs typeface="Times New Roman" pitchFamily="18"/>
            </a:endParaRPr>
          </a:p>
          <a:p>
            <a:pPr marL="514800" marR="0" lvl="0" indent="-503999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Budući da je radio nered u razredu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, će biti 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kažnjen.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Budući da je radio nered u razredu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FF3333"/>
                </a:solidFill>
                <a:ea typeface="Microsoft YaHei" pitchFamily="2"/>
                <a:cs typeface="Times New Roman" pitchFamily="18"/>
              </a:rPr>
              <a:t>,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FF3333"/>
                </a:solidFill>
                <a:ea typeface="Microsoft YaHei" pitchFamily="2"/>
                <a:cs typeface="Times New Roman" pitchFamily="18"/>
              </a:rPr>
              <a:t>bit će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kažnjen.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2000" b="0" i="0" u="none" strike="noStrike" kern="1200" spc="0" dirty="0">
              <a:ln>
                <a:noFill/>
              </a:ln>
              <a:solidFill>
                <a:srgbClr val="000000"/>
              </a:solidFill>
              <a:ea typeface="Microsoft YaHei" pitchFamily="2"/>
              <a:cs typeface="Times New Roman" pitchFamily="18"/>
            </a:endParaRP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Drugi dio radionice (pomoć u učenju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)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se odnosi 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na</a:t>
            </a:r>
          </a:p>
          <a:p>
            <a:pPr marL="514439" marR="0" lvl="0" indent="-51408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dobrovoljce.</a:t>
            </a:r>
          </a:p>
          <a:p>
            <a:pPr marL="514800" marR="0" lvl="0" indent="-503999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Drugi dio radionice (pomoć u učenju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FF3333"/>
                </a:solidFill>
                <a:ea typeface="Microsoft YaHei" pitchFamily="2"/>
                <a:cs typeface="Times New Roman" pitchFamily="18"/>
              </a:rPr>
              <a:t>)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FF3333"/>
                </a:solidFill>
                <a:ea typeface="Microsoft YaHei" pitchFamily="2"/>
                <a:cs typeface="Times New Roman" pitchFamily="18"/>
              </a:rPr>
              <a:t>odnosi se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...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3687" y="692640"/>
            <a:ext cx="6912311" cy="431799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Pisanje </a:t>
            </a:r>
            <a:r>
              <a:rPr lang="hr-HR" sz="2000" b="1" i="0" u="none" strike="noStrike" kern="1200" spc="0" noProof="1" smtClean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zanaglasnica</a:t>
            </a:r>
            <a:r>
              <a:rPr lang="hr-HR" sz="20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.</a:t>
            </a:r>
          </a:p>
          <a:p>
            <a:pPr marL="0" marR="0" lvl="0" indent="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2000" b="1" i="0" u="none" strike="noStrike" kern="1200" spc="0" dirty="0">
              <a:ln>
                <a:noFill/>
              </a:ln>
              <a:solidFill>
                <a:srgbClr val="000000"/>
              </a:solidFill>
              <a:ea typeface="Microsoft YaHei" pitchFamily="2"/>
              <a:cs typeface="Times New Roman" pitchFamily="18"/>
            </a:endParaRPr>
          </a:p>
          <a:p>
            <a:pPr marL="0" marR="0" lvl="0" indent="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Cilj ovog projekta je učenicima naše škole omogućiti razvoj socijalnih vještina...</a:t>
            </a:r>
          </a:p>
          <a:p>
            <a:pPr marL="0" marR="0" lvl="0" indent="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1" i="0" u="none" strike="noStrike" kern="1200" spc="0" dirty="0">
                <a:ln>
                  <a:noFill/>
                </a:ln>
                <a:solidFill>
                  <a:srgbClr val="FF3333"/>
                </a:solidFill>
                <a:ea typeface="Microsoft YaHei" pitchFamily="2"/>
                <a:cs typeface="Times New Roman" pitchFamily="18"/>
              </a:rPr>
              <a:t>Cilj je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ovog projekta omogućiti učenicima naše škole razvoj socijalnih vještina...</a:t>
            </a:r>
          </a:p>
          <a:p>
            <a:pPr marL="0" marR="0" lvl="0" indent="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2000" b="0" i="0" u="none" strike="noStrike" kern="1200" spc="0" dirty="0">
              <a:ln>
                <a:noFill/>
              </a:ln>
              <a:solidFill>
                <a:srgbClr val="000000"/>
              </a:solidFill>
              <a:ea typeface="Microsoft YaHei" pitchFamily="2"/>
              <a:cs typeface="Times New Roman" pitchFamily="18"/>
            </a:endParaRPr>
          </a:p>
          <a:p>
            <a:pPr marL="0" marR="0" lvl="0" indent="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Rad na projektu se sastoji od dva dijela.</a:t>
            </a:r>
          </a:p>
          <a:p>
            <a:pPr marL="0" marR="0" lvl="0" indent="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Rad na projektu 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FF3333"/>
                </a:solidFill>
                <a:ea typeface="Microsoft YaHei" pitchFamily="2"/>
                <a:cs typeface="Times New Roman" pitchFamily="18"/>
              </a:rPr>
              <a:t>sastoji se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od dva dijela.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835696" y="1124744"/>
            <a:ext cx="6984656" cy="4320000"/>
          </a:xfrm>
        </p:spPr>
        <p:txBody>
          <a:bodyPr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2000" b="1" dirty="0">
                <a:latin typeface="+mn-lt"/>
                <a:cs typeface="Times New Roman" pitchFamily="18"/>
              </a:rPr>
              <a:t>Predugačke i nejasne rečenice.</a:t>
            </a:r>
            <a:r>
              <a:rPr lang="x-none" sz="2000" dirty="0">
                <a:latin typeface="+mn-lt"/>
                <a:cs typeface="Times New Roman" pitchFamily="18"/>
              </a:rPr>
              <a:t/>
            </a:r>
            <a:br>
              <a:rPr lang="x-none" sz="2000" dirty="0">
                <a:latin typeface="+mn-lt"/>
                <a:cs typeface="Times New Roman" pitchFamily="18"/>
              </a:rPr>
            </a:br>
            <a:r>
              <a:rPr lang="x-none" sz="2000" dirty="0">
                <a:latin typeface="+mn-lt"/>
                <a:cs typeface="Times New Roman" pitchFamily="18"/>
              </a:rPr>
              <a:t/>
            </a:r>
            <a:br>
              <a:rPr lang="x-none" sz="2000" dirty="0">
                <a:latin typeface="+mn-lt"/>
                <a:cs typeface="Times New Roman" pitchFamily="18"/>
              </a:rPr>
            </a:br>
            <a:r>
              <a:rPr lang="x-none" sz="2000" dirty="0">
                <a:latin typeface="+mn-lt"/>
                <a:cs typeface="Times New Roman" pitchFamily="18"/>
              </a:rPr>
              <a:t>Kako veze roditelja i djece postaju slabije, mnogi roditelji su ili prezaposleni ili imaju egzistencijalne probleme (nezaposlenost roditelja) što je stvarnost naših učenika.</a:t>
            </a:r>
            <a:br>
              <a:rPr lang="x-none" sz="2000" dirty="0">
                <a:latin typeface="+mn-lt"/>
                <a:cs typeface="Times New Roman" pitchFamily="18"/>
              </a:rPr>
            </a:br>
            <a:r>
              <a:rPr lang="x-none" sz="2000" dirty="0">
                <a:latin typeface="+mn-lt"/>
                <a:cs typeface="Times New Roman" pitchFamily="18"/>
              </a:rPr>
              <a:t/>
            </a:r>
            <a:br>
              <a:rPr lang="x-none" sz="2000" dirty="0">
                <a:latin typeface="+mn-lt"/>
                <a:cs typeface="Times New Roman" pitchFamily="18"/>
              </a:rPr>
            </a:br>
            <a:r>
              <a:rPr lang="x-none" sz="2000" dirty="0">
                <a:latin typeface="+mn-lt"/>
                <a:cs typeface="Times New Roman" pitchFamily="18"/>
              </a:rPr>
              <a:t>Kako veze roditelja i djece </a:t>
            </a:r>
            <a:r>
              <a:rPr lang="x-none" sz="2000" b="1" dirty="0">
                <a:latin typeface="+mn-lt"/>
                <a:cs typeface="Times New Roman" pitchFamily="18"/>
              </a:rPr>
              <a:t>slabe</a:t>
            </a:r>
            <a:r>
              <a:rPr lang="x-none" sz="2000" dirty="0">
                <a:latin typeface="+mn-lt"/>
                <a:cs typeface="Times New Roman" pitchFamily="18"/>
              </a:rPr>
              <a:t>, mnogi roditelji postaju prezaposleni. </a:t>
            </a:r>
            <a:br>
              <a:rPr lang="x-none" sz="2000" dirty="0">
                <a:latin typeface="+mn-lt"/>
                <a:cs typeface="Times New Roman" pitchFamily="18"/>
              </a:rPr>
            </a:br>
            <a:r>
              <a:rPr lang="x-none" sz="2000" dirty="0">
                <a:latin typeface="+mn-lt"/>
                <a:cs typeface="Times New Roman" pitchFamily="18"/>
              </a:rPr>
              <a:t>Njihovi egzistencijalni problemi (nezaposlenost) također  </a:t>
            </a:r>
            <a:r>
              <a:rPr lang="x-none" sz="2000" b="1" dirty="0">
                <a:latin typeface="+mn-lt"/>
                <a:cs typeface="Times New Roman" pitchFamily="18"/>
              </a:rPr>
              <a:t>utječu na</a:t>
            </a:r>
            <a:r>
              <a:rPr lang="x-none" sz="2000" dirty="0">
                <a:latin typeface="+mn-lt"/>
                <a:cs typeface="Times New Roman" pitchFamily="18"/>
              </a:rPr>
              <a:t> stvarnost naših učenika. </a:t>
            </a:r>
            <a:br>
              <a:rPr lang="x-none" sz="2000" dirty="0">
                <a:latin typeface="+mn-lt"/>
                <a:cs typeface="Times New Roman" pitchFamily="18"/>
              </a:rPr>
            </a:br>
            <a:r>
              <a:rPr lang="x-none" sz="2000" dirty="0">
                <a:latin typeface="+mn-lt"/>
                <a:cs typeface="Times New Roman" pitchFamily="18"/>
              </a:rPr>
              <a:t/>
            </a:r>
            <a:br>
              <a:rPr lang="x-none" sz="2000" dirty="0">
                <a:latin typeface="+mn-lt"/>
                <a:cs typeface="Times New Roman" pitchFamily="18"/>
              </a:rPr>
            </a:br>
            <a:r>
              <a:rPr lang="x-none" sz="2000" dirty="0">
                <a:latin typeface="+mn-lt"/>
                <a:cs typeface="Times New Roman" pitchFamily="18"/>
              </a:rPr>
              <a:t/>
            </a:r>
            <a:br>
              <a:rPr lang="x-none" sz="2000" dirty="0">
                <a:latin typeface="+mn-lt"/>
                <a:cs typeface="Times New Roman" pitchFamily="18"/>
              </a:rPr>
            </a:br>
            <a:r>
              <a:rPr lang="x-none" sz="2000" dirty="0">
                <a:latin typeface="+mn-lt"/>
                <a:cs typeface="Times New Roman" pitchFamily="18"/>
              </a:rPr>
              <a:t/>
            </a:r>
            <a:br>
              <a:rPr lang="x-none" sz="2000" dirty="0">
                <a:latin typeface="+mn-lt"/>
                <a:cs typeface="Times New Roman" pitchFamily="18"/>
              </a:rPr>
            </a:br>
            <a:r>
              <a:rPr lang="x-none" sz="2000" dirty="0">
                <a:latin typeface="+mn-lt"/>
                <a:cs typeface="Times New Roman" pitchFamily="18"/>
              </a:rPr>
              <a:t/>
            </a:r>
            <a:br>
              <a:rPr lang="x-none" sz="2000" dirty="0">
                <a:latin typeface="+mn-lt"/>
                <a:cs typeface="Times New Roman" pitchFamily="18"/>
              </a:rPr>
            </a:br>
            <a:r>
              <a:rPr lang="x-none" sz="2000" b="1" dirty="0">
                <a:latin typeface="+mn-lt"/>
                <a:cs typeface="Times New Roman" pitchFamily="18"/>
              </a:rPr>
              <a:t/>
            </a:r>
            <a:br>
              <a:rPr lang="x-none" sz="2000" b="1" dirty="0">
                <a:latin typeface="+mn-lt"/>
                <a:cs typeface="Times New Roman" pitchFamily="18"/>
              </a:rPr>
            </a:br>
            <a:endParaRPr lang="x-none" sz="2000" b="1" dirty="0">
              <a:latin typeface="+mn-lt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331640" y="836712"/>
            <a:ext cx="7128696" cy="5688360"/>
          </a:xfrm>
        </p:spPr>
        <p:txBody>
          <a:bodyPr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2000" b="1" dirty="0">
                <a:latin typeface="+mn-lt"/>
                <a:cs typeface="Times New Roman" pitchFamily="18"/>
              </a:rPr>
              <a:t>Predugačke i nejasne rečenice.</a:t>
            </a:r>
            <a:r>
              <a:rPr lang="x-none" sz="2000" dirty="0">
                <a:latin typeface="+mn-lt"/>
                <a:cs typeface="Times New Roman" pitchFamily="18"/>
              </a:rPr>
              <a:t/>
            </a:r>
            <a:br>
              <a:rPr lang="x-none" sz="2000" dirty="0">
                <a:latin typeface="+mn-lt"/>
                <a:cs typeface="Times New Roman" pitchFamily="18"/>
              </a:rPr>
            </a:br>
            <a:r>
              <a:rPr lang="x-none" sz="2000" dirty="0">
                <a:latin typeface="+mn-lt"/>
                <a:cs typeface="Times New Roman" pitchFamily="18"/>
              </a:rPr>
              <a:t/>
            </a:r>
            <a:br>
              <a:rPr lang="x-none" sz="2000" dirty="0">
                <a:latin typeface="+mn-lt"/>
                <a:cs typeface="Times New Roman" pitchFamily="18"/>
              </a:rPr>
            </a:br>
            <a:r>
              <a:rPr lang="x-none" sz="2000" dirty="0">
                <a:latin typeface="+mn-lt"/>
                <a:cs typeface="Times New Roman" pitchFamily="18"/>
              </a:rPr>
              <a:t>Ovakva tjedna okupljanja učenika daju poticaj za stvaranje sigurnijeg društva kao i promišljanje stvarnosti oko sebe kao i razvijanje brige za druge ljude u svom okruženju.</a:t>
            </a:r>
            <a:br>
              <a:rPr lang="x-none" sz="2000" dirty="0">
                <a:latin typeface="+mn-lt"/>
                <a:cs typeface="Times New Roman" pitchFamily="18"/>
              </a:rPr>
            </a:br>
            <a:r>
              <a:rPr lang="x-none" sz="2000" dirty="0">
                <a:latin typeface="+mn-lt"/>
                <a:cs typeface="Times New Roman" pitchFamily="18"/>
              </a:rPr>
              <a:t/>
            </a:r>
            <a:br>
              <a:rPr lang="x-none" sz="2000" dirty="0">
                <a:latin typeface="+mn-lt"/>
                <a:cs typeface="Times New Roman" pitchFamily="18"/>
              </a:rPr>
            </a:br>
            <a:r>
              <a:rPr lang="x-none" sz="2000" dirty="0">
                <a:latin typeface="+mn-lt"/>
                <a:cs typeface="Times New Roman" pitchFamily="18"/>
              </a:rPr>
              <a:t>Ovakva tjedna okupljanja učenika daju poticaj za stvaranje sigurnijeg društva </a:t>
            </a:r>
            <a:r>
              <a:rPr lang="x-none" sz="2000" b="1" dirty="0">
                <a:latin typeface="+mn-lt"/>
                <a:cs typeface="Times New Roman" pitchFamily="18"/>
              </a:rPr>
              <a:t>promišljanjem</a:t>
            </a:r>
            <a:r>
              <a:rPr lang="x-none" sz="2000" dirty="0">
                <a:latin typeface="+mn-lt"/>
                <a:cs typeface="Times New Roman" pitchFamily="18"/>
              </a:rPr>
              <a:t> vlastite stvarnosti i </a:t>
            </a:r>
            <a:r>
              <a:rPr lang="x-none" sz="2000" b="1" dirty="0">
                <a:latin typeface="+mn-lt"/>
                <a:cs typeface="Times New Roman" pitchFamily="18"/>
              </a:rPr>
              <a:t>razvijanjem</a:t>
            </a:r>
            <a:r>
              <a:rPr lang="x-none" sz="2000" dirty="0">
                <a:latin typeface="+mn-lt"/>
                <a:cs typeface="Times New Roman" pitchFamily="18"/>
              </a:rPr>
              <a:t> brige za ljude u svom okruženju.</a:t>
            </a:r>
            <a:br>
              <a:rPr lang="x-none" sz="2000" dirty="0">
                <a:latin typeface="+mn-lt"/>
                <a:cs typeface="Times New Roman" pitchFamily="18"/>
              </a:rPr>
            </a:br>
            <a:r>
              <a:rPr lang="x-none" sz="2000" dirty="0">
                <a:latin typeface="+mn-lt"/>
                <a:cs typeface="Times New Roman" pitchFamily="18"/>
              </a:rPr>
              <a:t/>
            </a:r>
            <a:br>
              <a:rPr lang="x-none" sz="2000" dirty="0">
                <a:latin typeface="+mn-lt"/>
                <a:cs typeface="Times New Roman" pitchFamily="18"/>
              </a:rPr>
            </a:br>
            <a:r>
              <a:rPr lang="x-none" sz="2000" dirty="0">
                <a:latin typeface="+mn-lt"/>
                <a:cs typeface="Times New Roman" pitchFamily="18"/>
              </a:rPr>
              <a:t/>
            </a:r>
            <a:br>
              <a:rPr lang="x-none" sz="2000" dirty="0">
                <a:latin typeface="+mn-lt"/>
                <a:cs typeface="Times New Roman" pitchFamily="18"/>
              </a:rPr>
            </a:br>
            <a:r>
              <a:rPr lang="x-none" sz="2000" b="1" dirty="0">
                <a:latin typeface="+mn-lt"/>
                <a:cs typeface="Times New Roman" pitchFamily="18"/>
              </a:rPr>
              <a:t/>
            </a:r>
            <a:br>
              <a:rPr lang="x-none" sz="2000" b="1" dirty="0">
                <a:latin typeface="+mn-lt"/>
                <a:cs typeface="Times New Roman" pitchFamily="18"/>
              </a:rPr>
            </a:br>
            <a:endParaRPr lang="x-none" sz="2000" b="1" dirty="0">
              <a:latin typeface="+mn-lt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980728"/>
            <a:ext cx="6840320" cy="41611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FF0000"/>
                </a:solidFill>
                <a:ea typeface="Microsoft YaHei" pitchFamily="2"/>
                <a:cs typeface="Times New Roman" pitchFamily="18"/>
              </a:rPr>
              <a:t>Tijekom godine pedagog škole posjećuje nastavu ukoliko se za to javi potreba, a za takve posjete u svom godišnjem planu i programu prostor osigurava u </a:t>
            </a:r>
            <a:r>
              <a:rPr lang="hr-HR" sz="2000" b="0" i="0" u="sng" strike="noStrike" kern="1200" spc="0" dirty="0">
                <a:ln>
                  <a:noFill/>
                </a:ln>
                <a:solidFill>
                  <a:srgbClr val="FF0000"/>
                </a:solidFill>
                <a:uFillTx/>
                <a:ea typeface="Microsoft YaHei" pitchFamily="2"/>
                <a:cs typeface="Times New Roman" pitchFamily="18"/>
              </a:rPr>
              <a:t>tzv. rezervnom vremenu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FF0000"/>
                </a:solidFill>
                <a:ea typeface="Microsoft YaHei" pitchFamily="2"/>
                <a:cs typeface="Times New Roman" pitchFamily="18"/>
              </a:rPr>
              <a:t>. I ravnatelj škole posjećuje nastavu u suradnji s pedagogom škole...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2000" b="0" i="0" u="sng" strike="noStrike" kern="1200" spc="0" dirty="0">
              <a:ln>
                <a:noFill/>
              </a:ln>
              <a:solidFill>
                <a:srgbClr val="000000"/>
              </a:solidFill>
              <a:uFillTx/>
              <a:ea typeface="Microsoft YaHei" pitchFamily="2"/>
              <a:cs typeface="Times New Roman" pitchFamily="18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Tijekom školske godine pedagog planira redovito opažanje i praćenje nastave.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2000" b="0" i="0" u="none" strike="noStrike" kern="1200" spc="0" dirty="0">
              <a:ln>
                <a:noFill/>
              </a:ln>
              <a:solidFill>
                <a:srgbClr val="000000"/>
              </a:solidFill>
              <a:ea typeface="Microsoft YaHei" pitchFamily="2"/>
              <a:cs typeface="Times New Roman" pitchFamily="18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No, u godišnjem planu i programu mora se  predvidjeti vrijeme i za izvanredno praćenje nastave.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2000" b="0" i="0" u="none" strike="noStrike" kern="1200" spc="0" dirty="0">
              <a:ln>
                <a:noFill/>
              </a:ln>
              <a:solidFill>
                <a:srgbClr val="000000"/>
              </a:solidFill>
              <a:ea typeface="Microsoft YaHei" pitchFamily="2"/>
              <a:cs typeface="Times New Roman" pitchFamily="18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Ravnatelj, također, treba </a:t>
            </a:r>
            <a:r>
              <a:rPr lang="hr-HR" sz="20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pratiti 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i opažati nastavni proces, i to u suradnji s pedagogom...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1763688" y="908640"/>
            <a:ext cx="7190232" cy="4320000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b="1" dirty="0">
                <a:solidFill>
                  <a:srgbClr val="572314"/>
                </a:solidFill>
                <a:latin typeface="+mn-lt"/>
                <a:cs typeface="Times New Roman" pitchFamily="18"/>
              </a:rPr>
              <a:t>Pleonazmi.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a) </a:t>
            </a:r>
            <a:r>
              <a:rPr lang="hr-HR" sz="2000" b="1" dirty="0">
                <a:solidFill>
                  <a:srgbClr val="572314"/>
                </a:solidFill>
                <a:latin typeface="+mn-lt"/>
                <a:cs typeface="Times New Roman" pitchFamily="18"/>
              </a:rPr>
              <a:t>Ja osobno 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mislim da ...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b="1" dirty="0">
                <a:solidFill>
                  <a:srgbClr val="FF3333"/>
                </a:solidFill>
                <a:latin typeface="+mn-lt"/>
                <a:cs typeface="Times New Roman" pitchFamily="18"/>
              </a:rPr>
              <a:t>Osobno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 mislim da ...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b) Djeca su </a:t>
            </a:r>
            <a:r>
              <a:rPr lang="hr-HR" sz="2000" b="1" dirty="0">
                <a:solidFill>
                  <a:srgbClr val="572314"/>
                </a:solidFill>
                <a:latin typeface="+mn-lt"/>
                <a:cs typeface="Times New Roman" pitchFamily="18"/>
              </a:rPr>
              <a:t>često puta 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izložena utjecaju vršnjaka, </a:t>
            </a:r>
            <a:r>
              <a:rPr lang="hr-HR" sz="2000" b="1" dirty="0">
                <a:solidFill>
                  <a:srgbClr val="572314"/>
                </a:solidFill>
                <a:latin typeface="+mn-lt"/>
                <a:cs typeface="Times New Roman" pitchFamily="18"/>
              </a:rPr>
              <a:t>no međutim 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taj utjecaj nije uvijek pozitivan.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Djeca su </a:t>
            </a:r>
            <a:r>
              <a:rPr lang="hr-HR" sz="2000" b="1" dirty="0">
                <a:solidFill>
                  <a:srgbClr val="FF3333"/>
                </a:solidFill>
                <a:latin typeface="+mn-lt"/>
                <a:cs typeface="Times New Roman" pitchFamily="18"/>
              </a:rPr>
              <a:t>često</a:t>
            </a:r>
            <a:r>
              <a:rPr lang="hr-HR" sz="2000" b="1" dirty="0">
                <a:solidFill>
                  <a:srgbClr val="572314"/>
                </a:solidFill>
                <a:latin typeface="+mn-lt"/>
                <a:cs typeface="Times New Roman" pitchFamily="18"/>
              </a:rPr>
              <a:t> 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izložena utjecaju vršnjaka, </a:t>
            </a:r>
            <a:r>
              <a:rPr lang="hr-HR" sz="2000" b="1" dirty="0">
                <a:solidFill>
                  <a:srgbClr val="FF3333"/>
                </a:solidFill>
                <a:latin typeface="+mn-lt"/>
                <a:cs typeface="Times New Roman" pitchFamily="18"/>
              </a:rPr>
              <a:t>no</a:t>
            </a:r>
            <a:r>
              <a:rPr lang="hr-HR" sz="2000" b="1" dirty="0">
                <a:solidFill>
                  <a:srgbClr val="572314"/>
                </a:solidFill>
                <a:latin typeface="+mn-lt"/>
                <a:cs typeface="Times New Roman" pitchFamily="18"/>
              </a:rPr>
              <a:t> 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taj utjecaj nije uvijek pozitivan. (... </a:t>
            </a:r>
            <a:r>
              <a:rPr lang="hr-HR" sz="2000" b="1" dirty="0">
                <a:solidFill>
                  <a:srgbClr val="FF3333"/>
                </a:solidFill>
                <a:latin typeface="+mn-lt"/>
                <a:cs typeface="Times New Roman" pitchFamily="18"/>
              </a:rPr>
              <a:t>međutim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 taj utjecaj ...)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endParaRPr lang="hr-HR" sz="2000" dirty="0">
              <a:solidFill>
                <a:srgbClr val="572314"/>
              </a:solidFill>
              <a:latin typeface="+mn-lt"/>
              <a:cs typeface="Times New Roman" pitchFamily="18"/>
            </a:endParaRP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endParaRPr lang="hr-HR" sz="2000" dirty="0">
              <a:solidFill>
                <a:srgbClr val="572314"/>
              </a:solidFill>
              <a:latin typeface="+mn-lt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/>
          <p:nvPr/>
        </p:nvSpPr>
        <p:spPr>
          <a:xfrm>
            <a:off x="1979711" y="1628639"/>
            <a:ext cx="6840287" cy="280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/>
          <a:lstStyle/>
          <a:p>
            <a:pPr marL="0" marR="0" lvl="0" indent="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-"/>
              <a:tabLst/>
            </a:pPr>
            <a:r>
              <a:rPr lang="hr-HR" sz="20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administrativni 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stil</a:t>
            </a:r>
          </a:p>
          <a:p>
            <a:pPr marL="0" marR="0" lvl="0" indent="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-"/>
              <a:tabLst/>
            </a:pPr>
            <a:r>
              <a:rPr lang="hr-HR" sz="20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ponavljanje</a:t>
            </a:r>
            <a:endParaRPr lang="hr-HR" sz="2000" b="0" i="0" u="none" strike="noStrike" kern="1200" spc="0" dirty="0">
              <a:ln>
                <a:noFill/>
              </a:ln>
              <a:solidFill>
                <a:srgbClr val="000000"/>
              </a:solidFill>
              <a:ea typeface="Microsoft YaHei" pitchFamily="2"/>
              <a:cs typeface="Times New Roman" pitchFamily="18"/>
            </a:endParaRPr>
          </a:p>
          <a:p>
            <a:pPr marL="0" marR="0" lvl="0" indent="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-"/>
              <a:tabLst/>
            </a:pPr>
            <a:r>
              <a:rPr lang="hr-HR" sz="20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nepoštovanje 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kompozicijskoga slijeda</a:t>
            </a:r>
          </a:p>
        </p:txBody>
      </p:sp>
      <p:sp>
        <p:nvSpPr>
          <p:cNvPr id="3" name="Title 1"/>
          <p:cNvSpPr/>
          <p:nvPr/>
        </p:nvSpPr>
        <p:spPr>
          <a:xfrm>
            <a:off x="755639" y="404640"/>
            <a:ext cx="7772039" cy="8636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4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 pitchFamily="18"/>
                <a:ea typeface="Microsoft YaHei" pitchFamily="2"/>
                <a:cs typeface="Lucida Sans" pitchFamily="2"/>
              </a:rPr>
              <a:t>Najčešće stilističke pogreške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39640" y="332640"/>
            <a:ext cx="7772039" cy="719640"/>
          </a:xfrm>
        </p:spPr>
        <p:txBody>
          <a:bodyPr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x-none" sz="4000" b="1">
                <a:latin typeface="Times New Roman" pitchFamily="18"/>
                <a:cs typeface="Times New Roman" pitchFamily="18"/>
              </a:rPr>
              <a:t>Stručno – metodički esej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1763688" y="1241640"/>
            <a:ext cx="6696744" cy="4851656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b="1" dirty="0">
                <a:solidFill>
                  <a:srgbClr val="572314"/>
                </a:solidFill>
                <a:latin typeface="+mn-lt"/>
                <a:cs typeface="Times New Roman" pitchFamily="18"/>
              </a:rPr>
              <a:t>- 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provjerava se jezično-komunikacijska, akademska i metodička kompetencija pristupnika na stručnom ispitu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CILJ: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- poznavanje struke (pozivanje na metodičku i stručnu literaturu)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- povezivanje teorijskih i praktičnih znanja (kritičko promišljanje, nove spoznaje, nastavni plan i program)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- </a:t>
            </a:r>
            <a:r>
              <a:rPr lang="hr-HR" sz="2000" dirty="0" smtClean="0">
                <a:solidFill>
                  <a:srgbClr val="572314"/>
                </a:solidFill>
                <a:latin typeface="+mn-lt"/>
                <a:cs typeface="Times New Roman" pitchFamily="18"/>
              </a:rPr>
              <a:t>temelj 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je na argumentu, tj. dokazu (ne na nizu mišljenja)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Clr>
                <a:srgbClr val="0D0D0D"/>
              </a:buClr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- </a:t>
            </a:r>
            <a:r>
              <a:rPr lang="hr-HR" sz="2000" dirty="0" smtClean="0">
                <a:solidFill>
                  <a:srgbClr val="572314"/>
                </a:solidFill>
                <a:latin typeface="+mn-lt"/>
                <a:cs typeface="Times New Roman" pitchFamily="18"/>
              </a:rPr>
              <a:t>funkcionalna 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pismenost (jezično-</a:t>
            </a:r>
            <a:r>
              <a:rPr lang="hr-HR" sz="2000" dirty="0" err="1">
                <a:solidFill>
                  <a:srgbClr val="572314"/>
                </a:solidFill>
                <a:latin typeface="+mn-lt"/>
                <a:cs typeface="Times New Roman" pitchFamily="18"/>
              </a:rPr>
              <a:t>komunik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. kompetencija)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endParaRPr lang="hr-HR" sz="2000" dirty="0">
              <a:solidFill>
                <a:srgbClr val="572314"/>
              </a:solidFill>
              <a:latin typeface="+mn-lt"/>
              <a:cs typeface="Times New Roman" pitchFamily="18"/>
            </a:endParaRP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endParaRPr lang="hr-HR" sz="2000" dirty="0">
              <a:solidFill>
                <a:srgbClr val="572314"/>
              </a:solidFill>
              <a:latin typeface="+mn-lt"/>
              <a:cs typeface="Times New Roman" pitchFamily="18"/>
            </a:endParaRP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endParaRPr lang="hr-HR" sz="2000" dirty="0">
              <a:solidFill>
                <a:srgbClr val="572314"/>
              </a:solidFill>
              <a:latin typeface="+mn-lt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/>
        </p:nvSpPr>
        <p:spPr>
          <a:xfrm>
            <a:off x="1115640" y="188640"/>
            <a:ext cx="7406280" cy="563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4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Primjeri</a:t>
            </a:r>
          </a:p>
        </p:txBody>
      </p:sp>
      <p:sp>
        <p:nvSpPr>
          <p:cNvPr id="3" name="Subtitle 2"/>
          <p:cNvSpPr/>
          <p:nvPr/>
        </p:nvSpPr>
        <p:spPr>
          <a:xfrm>
            <a:off x="1763687" y="1052640"/>
            <a:ext cx="6840761" cy="5544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Administrativni stil.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2000" b="0" i="0" u="none" strike="noStrike" kern="1200" spc="0" dirty="0">
              <a:ln>
                <a:noFill/>
              </a:ln>
              <a:solidFill>
                <a:srgbClr val="000000"/>
              </a:solidFill>
              <a:ea typeface="Microsoft YaHei" pitchFamily="2"/>
              <a:cs typeface="Times New Roman" pitchFamily="18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Poslovi pedagoga: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1. provođenje razvojnih i akcijskih istraživanja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2. organiziranje odgojno-obrazovnog procesa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3. unapređenje nastave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4. organiziranje izvannastavnih aktivnosti i slobodnog vremena ...</a:t>
            </a:r>
          </a:p>
          <a:p>
            <a:pPr marL="514439" marR="0" lvl="0" indent="-51408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2000" b="0" i="0" u="none" strike="noStrike" kern="1200" spc="0" dirty="0">
              <a:ln>
                <a:noFill/>
              </a:ln>
              <a:solidFill>
                <a:srgbClr val="000000"/>
              </a:solidFill>
              <a:ea typeface="Microsoft YaHei" pitchFamily="2"/>
              <a:cs typeface="Times New Roman" pitchFamily="18"/>
            </a:endParaRPr>
          </a:p>
          <a:p>
            <a:pPr marL="514439" marR="0" lvl="0" indent="-51408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Poslovi su pedagoga 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FF3333"/>
                </a:solidFill>
                <a:ea typeface="Microsoft YaHei" pitchFamily="2"/>
                <a:cs typeface="Times New Roman" pitchFamily="18"/>
              </a:rPr>
              <a:t>: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provođenje razvojnih i akcijskih</a:t>
            </a:r>
          </a:p>
          <a:p>
            <a:pPr marL="514439" marR="0" lvl="0" indent="-51408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istraživanja, organiziranje odgojno-obrazovnog procesa,</a:t>
            </a:r>
          </a:p>
          <a:p>
            <a:pPr marL="514439" marR="0" lvl="0" indent="-51408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unapređenje nastave, organiziranje izvannastavnih aktivnosti i</a:t>
            </a:r>
          </a:p>
          <a:p>
            <a:pPr marL="514439" marR="0" lvl="0" indent="-51408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slobodnog vremena i dr.</a:t>
            </a:r>
          </a:p>
          <a:p>
            <a:pPr marL="514439" marR="0" lvl="0" indent="-51408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2000" b="0" i="0" u="none" strike="noStrike" kern="1200" spc="0" dirty="0">
              <a:ln>
                <a:noFill/>
              </a:ln>
              <a:solidFill>
                <a:srgbClr val="000000"/>
              </a:solidFill>
              <a:ea typeface="Microsoft YaHei" pitchFamily="2"/>
              <a:cs typeface="Times New Roman" pitchFamily="18"/>
            </a:endParaRPr>
          </a:p>
          <a:p>
            <a:pPr marL="0" marR="0" lvl="0" indent="-51408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2000" b="0" i="0" u="none" strike="noStrike" kern="1200" spc="0" dirty="0">
              <a:ln>
                <a:noFill/>
              </a:ln>
              <a:solidFill>
                <a:srgbClr val="000000"/>
              </a:solidFill>
              <a:ea typeface="Microsoft YaHei" pitchFamily="2"/>
              <a:cs typeface="Times New Roman" pitchFamily="18"/>
            </a:endParaRPr>
          </a:p>
          <a:p>
            <a:pPr marL="0" marR="0" lvl="0" indent="-51408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2000" b="0" i="0" u="none" strike="noStrike" kern="1200" spc="0" dirty="0">
              <a:ln>
                <a:noFill/>
              </a:ln>
              <a:solidFill>
                <a:srgbClr val="000000"/>
              </a:solidFill>
              <a:ea typeface="Microsoft YaHei" pitchFamily="2"/>
              <a:cs typeface="Times New Roman" pitchFamily="18"/>
            </a:endParaRPr>
          </a:p>
          <a:p>
            <a:pPr marL="365760" marR="0" lvl="0" indent="-282960" algn="l" rtl="0" hangingPunct="1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None/>
              <a:tabLst/>
            </a:pPr>
            <a:endParaRPr lang="hr-HR" sz="2000" b="0" i="0" u="none" strike="noStrike" kern="1200" spc="0" dirty="0">
              <a:ln>
                <a:noFill/>
              </a:ln>
              <a:solidFill>
                <a:srgbClr val="000000"/>
              </a:solidFill>
              <a:ea typeface="Microsoft YaHei" pitchFamily="2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1619671" y="620640"/>
            <a:ext cx="6830247" cy="4464000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b="1" dirty="0">
                <a:solidFill>
                  <a:srgbClr val="572314"/>
                </a:solidFill>
                <a:latin typeface="+mn-lt"/>
                <a:cs typeface="Times New Roman" pitchFamily="18"/>
              </a:rPr>
              <a:t>Ponavljanje</a:t>
            </a:r>
            <a:r>
              <a:rPr lang="hr-HR" sz="2000" b="1" dirty="0" smtClean="0">
                <a:solidFill>
                  <a:srgbClr val="572314"/>
                </a:solidFill>
                <a:latin typeface="+mn-lt"/>
                <a:cs typeface="Times New Roman" pitchFamily="18"/>
              </a:rPr>
              <a:t>.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endParaRPr lang="hr-HR" sz="2000" b="1" dirty="0">
              <a:solidFill>
                <a:srgbClr val="572314"/>
              </a:solidFill>
              <a:latin typeface="+mn-lt"/>
              <a:cs typeface="Times New Roman" pitchFamily="18"/>
            </a:endParaRP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b="1" dirty="0">
                <a:solidFill>
                  <a:srgbClr val="572314"/>
                </a:solidFill>
                <a:latin typeface="+mn-lt"/>
                <a:cs typeface="Times New Roman" pitchFamily="18"/>
              </a:rPr>
              <a:t>Postupak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 </a:t>
            </a:r>
            <a:r>
              <a:rPr lang="hr-HR" sz="2000" b="1" dirty="0">
                <a:solidFill>
                  <a:srgbClr val="572314"/>
                </a:solidFill>
                <a:latin typeface="+mn-lt"/>
                <a:cs typeface="Times New Roman" pitchFamily="18"/>
              </a:rPr>
              <a:t>koji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 ću opisati uporabio sam u razredu </a:t>
            </a:r>
            <a:r>
              <a:rPr lang="hr-HR" sz="2000" b="1" dirty="0">
                <a:solidFill>
                  <a:srgbClr val="572314"/>
                </a:solidFill>
                <a:latin typeface="+mn-lt"/>
                <a:cs typeface="Times New Roman" pitchFamily="18"/>
              </a:rPr>
              <a:t>koji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 je bio sastavljen od učenika </a:t>
            </a:r>
            <a:r>
              <a:rPr lang="hr-HR" sz="2000" b="1" dirty="0">
                <a:solidFill>
                  <a:srgbClr val="572314"/>
                </a:solidFill>
                <a:latin typeface="+mn-lt"/>
                <a:cs typeface="Times New Roman" pitchFamily="18"/>
              </a:rPr>
              <a:t>koji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 su bili prethodno pripremljeni na takav </a:t>
            </a:r>
            <a:r>
              <a:rPr lang="hr-HR" sz="2000" b="1" dirty="0">
                <a:solidFill>
                  <a:srgbClr val="572314"/>
                </a:solidFill>
                <a:latin typeface="+mn-lt"/>
                <a:cs typeface="Times New Roman" pitchFamily="18"/>
              </a:rPr>
              <a:t>postupak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.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endParaRPr lang="hr-HR" sz="2000" dirty="0">
              <a:solidFill>
                <a:srgbClr val="572314"/>
              </a:solidFill>
              <a:latin typeface="+mn-lt"/>
              <a:cs typeface="Times New Roman" pitchFamily="18"/>
            </a:endParaRP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b="1" dirty="0">
                <a:solidFill>
                  <a:srgbClr val="572314"/>
                </a:solidFill>
                <a:latin typeface="+mn-lt"/>
                <a:cs typeface="Times New Roman" pitchFamily="18"/>
              </a:rPr>
              <a:t>Postupak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 </a:t>
            </a:r>
            <a:r>
              <a:rPr lang="hr-HR" sz="2000" b="1" dirty="0">
                <a:solidFill>
                  <a:srgbClr val="572314"/>
                </a:solidFill>
                <a:latin typeface="+mn-lt"/>
                <a:cs typeface="Times New Roman" pitchFamily="18"/>
              </a:rPr>
              <a:t>koji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 ću opisati uporabio sam s razredom </a:t>
            </a:r>
            <a:r>
              <a:rPr lang="hr-HR" sz="2000" b="1" dirty="0">
                <a:solidFill>
                  <a:srgbClr val="572314"/>
                </a:solidFill>
                <a:latin typeface="+mn-lt"/>
                <a:cs typeface="Times New Roman" pitchFamily="18"/>
              </a:rPr>
              <a:t>koji/što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 je bio pripremljen za takav oblik posla.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endParaRPr lang="hr-HR" sz="2000" dirty="0">
              <a:solidFill>
                <a:srgbClr val="572314"/>
              </a:solidFill>
              <a:latin typeface="+mn-lt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Najčešće pogreške pristupn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043639" y="260640"/>
            <a:ext cx="7497720" cy="8496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x-none" sz="3200"/>
              <a:t>Najčešće pogreške pristupnika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763688" y="887759"/>
            <a:ext cx="7092672" cy="5016240"/>
          </a:xfrm>
        </p:spPr>
        <p:txBody>
          <a:bodyPr/>
          <a:lstStyle>
            <a:defPPr marL="432000" lvl="0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x-none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9pPr>
          </a:lstStyle>
          <a:p>
            <a:pPr marL="0" lvl="0" indent="0">
              <a:lnSpc>
                <a:spcPct val="150000"/>
              </a:lnSpc>
              <a:buNone/>
            </a:pP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a) ...istaknuta je važnost i potreba zalaganja za dječja prava od najranijih nogu...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b) Grupe roditelja za razgovor sastavljaju se prema sličnosti problema kojeg želimo riješiti.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c) Pedagog unaprijeđuje kvalitetu škole i razvija kulturu “škole koja uči” kroz suradnju s djelatnicima škole... To može činiti kroz individualan i grupni rad s njima.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d) Pedagog ostvaruje i druge aktivnosti koje za cilj imaju unaprjeđenje odgojnog partnerstva roditelja i škole.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lvl="0" indent="0">
              <a:lnSpc>
                <a:spcPct val="150000"/>
              </a:lnSpc>
              <a:buNone/>
            </a:pPr>
            <a:endParaRPr lang="vi-V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endParaRPr lang="vi-V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Najčešće pogreške pristupn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043639" y="260640"/>
            <a:ext cx="7497720" cy="8496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x-none" sz="3200" dirty="0"/>
              <a:t>Najčešće pogreške </a:t>
            </a:r>
            <a:r>
              <a:rPr lang="x-none" sz="3200" dirty="0" smtClean="0"/>
              <a:t>pristupnika</a:t>
            </a:r>
            <a:r>
              <a:rPr lang="hr-HR" sz="3200" dirty="0" smtClean="0"/>
              <a:t> - ispravak</a:t>
            </a:r>
            <a:endParaRPr lang="x-none" sz="3200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691680" y="1129266"/>
            <a:ext cx="7164680" cy="5252061"/>
          </a:xfrm>
        </p:spPr>
        <p:txBody>
          <a:bodyPr/>
          <a:lstStyle>
            <a:defPPr marL="432000" lvl="0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x-none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9pPr>
          </a:lstStyle>
          <a:p>
            <a:pPr marL="0" lvl="0" indent="0">
              <a:lnSpc>
                <a:spcPct val="150000"/>
              </a:lnSpc>
              <a:buNone/>
            </a:pP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a) ...istaknuta je važnost i potreba zalaganja za dječja prava </a:t>
            </a:r>
            <a:r>
              <a:rPr lang="vi-VN" sz="2000" strike="sngStrik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 najranijih nogu</a:t>
            </a:r>
            <a:r>
              <a:rPr lang="vi-VN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od djetinjstva ...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b) Grupe roditelja za razgovor sastavljaju se prema sličnosti problema </a:t>
            </a:r>
            <a:r>
              <a:rPr lang="vi-VN" sz="2000" strike="sngStrik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kojeg</a:t>
            </a: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 koji želimo riješiti.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c) Pedagog unapr</a:t>
            </a:r>
            <a:r>
              <a:rPr lang="vi-VN" sz="2000" strike="sngStrike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jeđuje kvalitetu škole i razvija kulturu </a:t>
            </a:r>
            <a:r>
              <a:rPr lang="vi-VN" sz="2000" strike="sngStrike" dirty="0">
                <a:latin typeface="Calibri" panose="020F0502020204030204" pitchFamily="34" charset="0"/>
                <a:cs typeface="Calibri" panose="020F0502020204030204" pitchFamily="34" charset="0"/>
              </a:rPr>
              <a:t>“ </a:t>
            </a: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„škole koja uči” </a:t>
            </a:r>
            <a:r>
              <a:rPr lang="vi-VN" sz="2000" strike="sngStrik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kroz suradnju</a:t>
            </a:r>
            <a:r>
              <a:rPr lang="vi-VN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suradnjom s djelatnicima škole... To može činiti </a:t>
            </a:r>
            <a:r>
              <a:rPr lang="vi-VN" sz="2000" strike="sngStrik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kroz individualan i grupni rad</a:t>
            </a:r>
            <a:r>
              <a:rPr lang="vi-VN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individualnim i grupnim radom. </a:t>
            </a:r>
            <a:r>
              <a:rPr lang="vi-VN" sz="2000" strike="sngStrik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njima.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d) Pedagog ostvaruje i druge aktivnosti </a:t>
            </a:r>
            <a:r>
              <a:rPr lang="vi-VN" sz="2000" strike="sngStrik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koje za cilj imaju </a:t>
            </a: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s ciljem unaprjeđenja odgojnog partnerstva roditelja i škole.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lvl="0" indent="0">
              <a:lnSpc>
                <a:spcPct val="150000"/>
              </a:lnSpc>
              <a:buNone/>
            </a:pPr>
            <a:endParaRPr lang="vi-V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endParaRPr lang="vi-V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Najčešće pogreške pristupn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435680" y="274680"/>
            <a:ext cx="7497720" cy="6336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3500"/>
              <a:t>Najčešće pogreške pristupnika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979711" y="1169280"/>
            <a:ext cx="6768287" cy="5139720"/>
          </a:xfrm>
        </p:spPr>
        <p:txBody>
          <a:bodyPr/>
          <a:lstStyle>
            <a:defPPr marL="432000" lvl="0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x-none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9pPr>
          </a:lstStyle>
          <a:p>
            <a:pPr marL="0" lvl="0" indent="0">
              <a:lnSpc>
                <a:spcPct val="150000"/>
              </a:lnSpc>
              <a:spcBef>
                <a:spcPts val="601"/>
              </a:spcBef>
              <a:buNone/>
            </a:pP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e)</a:t>
            </a:r>
            <a:r>
              <a:rPr lang="vi-VN" sz="2000" i="1" dirty="0">
                <a:latin typeface="Calibri" panose="020F0502020204030204" pitchFamily="34" charset="0"/>
                <a:cs typeface="Calibri" panose="020F0502020204030204" pitchFamily="34" charset="0"/>
              </a:rPr>
              <a:t> ...</a:t>
            </a: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te im pruža druge važne informacije vezane uz školovanje njihovog djeteta...</a:t>
            </a:r>
          </a:p>
          <a:p>
            <a:pPr marL="0" lvl="0" indent="0">
              <a:lnSpc>
                <a:spcPct val="150000"/>
              </a:lnSpc>
              <a:spcBef>
                <a:spcPts val="601"/>
              </a:spcBef>
              <a:buNone/>
            </a:pP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f) Koncepcija nastave je promjenjena.</a:t>
            </a:r>
          </a:p>
          <a:p>
            <a:pPr marL="0" lvl="0" indent="0">
              <a:lnSpc>
                <a:spcPct val="150000"/>
              </a:lnSpc>
              <a:spcBef>
                <a:spcPts val="601"/>
              </a:spcBef>
              <a:buNone/>
            </a:pP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g) U Zagrebu</a:t>
            </a:r>
            <a:r>
              <a:rPr lang="vi-VN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16. listopad  2018.</a:t>
            </a:r>
          </a:p>
          <a:p>
            <a:pPr marL="0" lvl="0" indent="0">
              <a:lnSpc>
                <a:spcPct val="150000"/>
              </a:lnSpc>
              <a:spcBef>
                <a:spcPts val="601"/>
              </a:spcBef>
              <a:buNone/>
            </a:pP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h) Kada promišlja o pojmu kreativnosti, pisac ovog eseja sam pojam uspoređuje sa novim, jedinstvenim putovima i rješenjima originalnim idejama kojima se nastoji postići neki cilj.</a:t>
            </a:r>
          </a:p>
          <a:p>
            <a:pPr marL="0" lvl="0" indent="0">
              <a:lnSpc>
                <a:spcPct val="150000"/>
              </a:lnSpc>
              <a:spcBef>
                <a:spcPts val="601"/>
              </a:spcBef>
              <a:buNone/>
            </a:pPr>
            <a:endParaRPr lang="vi-V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Najčešće pogreške pristupn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435680" y="274680"/>
            <a:ext cx="7497720" cy="6336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3500" dirty="0"/>
              <a:t>Najčešće pogreške </a:t>
            </a:r>
            <a:r>
              <a:rPr lang="x-none" sz="3500" dirty="0" smtClean="0"/>
              <a:t>pristupnika</a:t>
            </a:r>
            <a:r>
              <a:rPr lang="hr-HR" sz="3500" dirty="0" smtClean="0"/>
              <a:t> - ispravak</a:t>
            </a:r>
            <a:endParaRPr lang="x-none" sz="3500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2051720" y="980280"/>
            <a:ext cx="6588640" cy="5139720"/>
          </a:xfrm>
        </p:spPr>
        <p:txBody>
          <a:bodyPr/>
          <a:lstStyle>
            <a:defPPr marL="432000" lvl="0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x-none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9pPr>
          </a:lstStyle>
          <a:p>
            <a:pPr marL="0" lvl="0" indent="0">
              <a:lnSpc>
                <a:spcPct val="150000"/>
              </a:lnSpc>
              <a:spcBef>
                <a:spcPts val="601"/>
              </a:spcBef>
              <a:buNone/>
            </a:pP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e)</a:t>
            </a:r>
            <a:r>
              <a:rPr lang="vi-VN" sz="2000" i="1" dirty="0">
                <a:latin typeface="Calibri" panose="020F0502020204030204" pitchFamily="34" charset="0"/>
                <a:cs typeface="Calibri" panose="020F0502020204030204" pitchFamily="34" charset="0"/>
              </a:rPr>
              <a:t> ...</a:t>
            </a: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te im pruža druge važne informacije vezane uz školovanje </a:t>
            </a:r>
            <a:r>
              <a:rPr lang="vi-VN" sz="2000" strike="sngStrik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njihovog</a:t>
            </a: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 njihova djeteta...</a:t>
            </a:r>
          </a:p>
          <a:p>
            <a:pPr marL="0" lvl="0" indent="0">
              <a:lnSpc>
                <a:spcPct val="150000"/>
              </a:lnSpc>
              <a:spcBef>
                <a:spcPts val="601"/>
              </a:spcBef>
              <a:buNone/>
            </a:pP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f) Koncepcija nastave je promijenjena</a:t>
            </a:r>
          </a:p>
          <a:p>
            <a:pPr marL="0" lvl="0" indent="0">
              <a:lnSpc>
                <a:spcPct val="150000"/>
              </a:lnSpc>
              <a:spcBef>
                <a:spcPts val="601"/>
              </a:spcBef>
              <a:buNone/>
            </a:pP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g) U </a:t>
            </a:r>
            <a:r>
              <a:rPr lang="vi-VN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Zagrebu</a:t>
            </a:r>
            <a:r>
              <a:rPr lang="vi-VN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16. </a:t>
            </a:r>
            <a:r>
              <a:rPr lang="vi-VN" sz="2000" strike="sngStrik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listopad</a:t>
            </a: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  listopada 2018.</a:t>
            </a:r>
          </a:p>
          <a:p>
            <a:pPr marL="0" lvl="0" indent="0">
              <a:lnSpc>
                <a:spcPct val="150000"/>
              </a:lnSpc>
              <a:spcBef>
                <a:spcPts val="601"/>
              </a:spcBef>
              <a:buNone/>
            </a:pP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h) </a:t>
            </a:r>
            <a:r>
              <a:rPr lang="vi-VN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Kada promišlja </a:t>
            </a: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o pojmu kreativnosti, </a:t>
            </a:r>
            <a:r>
              <a:rPr lang="vi-VN" sz="2000" strike="sngStrik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pisac ovog eseja </a:t>
            </a: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sam pojam uspoređuje </a:t>
            </a:r>
            <a:r>
              <a:rPr lang="vi-VN" sz="2000" strike="sngStrik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 s novim, jedinstvenim putovima i rješenjima, originalnim idejama kojima se nastoji postići neki cilj.</a:t>
            </a:r>
          </a:p>
          <a:p>
            <a:pPr marL="0" lvl="0" indent="0">
              <a:lnSpc>
                <a:spcPct val="150000"/>
              </a:lnSpc>
              <a:spcBef>
                <a:spcPts val="601"/>
              </a:spcBef>
              <a:buNone/>
            </a:pP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Promišljanjem o pojmu kreativnosti, uspoređujemo ga s...</a:t>
            </a:r>
          </a:p>
        </p:txBody>
      </p:sp>
      <p:sp>
        <p:nvSpPr>
          <p:cNvPr id="4" name="Freeform 3"/>
          <p:cNvSpPr/>
          <p:nvPr/>
        </p:nvSpPr>
        <p:spPr>
          <a:xfrm>
            <a:off x="3491880" y="2276872"/>
            <a:ext cx="1131120" cy="458640"/>
          </a:xfrm>
          <a:custGeom>
            <a:avLst/>
            <a:gdLst>
              <a:gd name="f0" fmla="val 0"/>
              <a:gd name="f1" fmla="val 1131570"/>
              <a:gd name="f2" fmla="val 459105"/>
              <a:gd name="f3" fmla="val 106680"/>
              <a:gd name="f4" fmla="val 381952"/>
              <a:gd name="f5" fmla="val 53340"/>
              <a:gd name="f6" fmla="val 763905"/>
              <a:gd name="f7" fmla="val 891540"/>
              <a:gd name="f8" fmla="val 49530"/>
              <a:gd name="f9" fmla="val 1019175"/>
              <a:gd name="f10" fmla="val 99060"/>
              <a:gd name="f11" fmla="val 725805"/>
              <a:gd name="f12" fmla="val 348615"/>
              <a:gd name="f13" fmla="val 765810"/>
              <a:gd name="f14" fmla="val 403860"/>
              <a:gd name="f15" fmla="val 805815"/>
              <a:gd name="f16" fmla="val 3810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1131570" h="459105">
                <a:moveTo>
                  <a:pt x="f0" y="f3"/>
                </a:moveTo>
                <a:cubicBezTo>
                  <a:pt x="f4" y="f5"/>
                  <a:pt x="f6" y="f0"/>
                  <a:pt x="f7" y="f8"/>
                </a:cubicBezTo>
                <a:cubicBezTo>
                  <a:pt x="f9" y="f10"/>
                  <a:pt x="f11" y="f12"/>
                  <a:pt x="f13" y="f14"/>
                </a:cubicBezTo>
                <a:cubicBezTo>
                  <a:pt x="f15" y="f2"/>
                  <a:pt x="f1" y="f16"/>
                  <a:pt x="f1" y="f16"/>
                </a:cubicBezTo>
                <a:lnTo>
                  <a:pt x="f1" y="f16"/>
                </a:lnTo>
              </a:path>
            </a:pathLst>
          </a:custGeom>
          <a:noFill/>
          <a:ln w="9360">
            <a:solidFill>
              <a:srgbClr val="3891A7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Najčešće pogreške pristupn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435680" y="274680"/>
            <a:ext cx="6448320" cy="7776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3500"/>
              <a:t>Najčešće pogreške pristupnika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907704" y="1447919"/>
            <a:ext cx="7025696" cy="4800240"/>
          </a:xfrm>
        </p:spPr>
        <p:txBody>
          <a:bodyPr/>
          <a:lstStyle>
            <a:defPPr marL="432000" lvl="0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x-none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9pPr>
          </a:lstStyle>
          <a:p>
            <a:pPr marL="653760" lvl="0" indent="-571320">
              <a:lnSpc>
                <a:spcPct val="150000"/>
              </a:lnSpc>
              <a:spcBef>
                <a:spcPts val="601"/>
              </a:spcBef>
              <a:buNone/>
            </a:pP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i) Naglašavala sam da mnoga prava koja oni koriste i uživaju</a:t>
            </a:r>
          </a:p>
          <a:p>
            <a:pPr marL="653760" lvl="0" indent="-571320">
              <a:lnSpc>
                <a:spcPct val="150000"/>
              </a:lnSpc>
              <a:spcBef>
                <a:spcPts val="601"/>
              </a:spcBef>
              <a:buNone/>
            </a:pP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koja se podrazumijevaju kao „normalna”, mnoga djeca</a:t>
            </a:r>
          </a:p>
          <a:p>
            <a:pPr marL="653760" lvl="0" indent="-571320">
              <a:lnSpc>
                <a:spcPct val="150000"/>
              </a:lnSpc>
              <a:spcBef>
                <a:spcPts val="601"/>
              </a:spcBef>
              <a:buNone/>
            </a:pP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nemaju. To su osnovna prava, prava na hranu, vodu,</a:t>
            </a:r>
          </a:p>
          <a:p>
            <a:pPr marL="653760" lvl="0" indent="-571320">
              <a:lnSpc>
                <a:spcPct val="150000"/>
              </a:lnSpc>
              <a:spcBef>
                <a:spcPts val="601"/>
              </a:spcBef>
              <a:buNone/>
            </a:pP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zdravstvenu zaštitu. Mnoga djeca u svijetu ni dan danas ne  </a:t>
            </a:r>
          </a:p>
          <a:p>
            <a:pPr marL="653760" lvl="0" indent="-571320">
              <a:lnSpc>
                <a:spcPct val="150000"/>
              </a:lnSpc>
              <a:spcBef>
                <a:spcPts val="601"/>
              </a:spcBef>
              <a:buNone/>
            </a:pP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uživaju ta prava. Uviđala sam da na taj način jača dječja</a:t>
            </a:r>
          </a:p>
          <a:p>
            <a:pPr marL="653760" lvl="0" indent="-571320">
              <a:lnSpc>
                <a:spcPct val="150000"/>
              </a:lnSpc>
              <a:spcBef>
                <a:spcPts val="601"/>
              </a:spcBef>
              <a:buNone/>
            </a:pP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solidarnost i osjetljivost.</a:t>
            </a:r>
          </a:p>
          <a:p>
            <a:pPr marL="0" lvl="0" indent="0">
              <a:spcBef>
                <a:spcPts val="601"/>
              </a:spcBef>
              <a:buNone/>
            </a:pPr>
            <a:endParaRPr lang="vi-V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7664" y="1268640"/>
            <a:ext cx="6912336" cy="35325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50000"/>
              </a:lnSpc>
              <a:spcBef>
                <a:spcPts val="601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Naglašavala sam da mnoga prava koja oni koriste i uživaju, a koja se podrazumijevaju </a:t>
            </a:r>
            <a:r>
              <a:rPr lang="hr-HR" sz="2000" b="0" i="0" u="none" strike="sngStrike" kern="1200" spc="0" dirty="0">
                <a:ln>
                  <a:noFill/>
                </a:ln>
                <a:solidFill>
                  <a:srgbClr val="FF0000"/>
                </a:solidFill>
                <a:ea typeface="Microsoft YaHei" pitchFamily="2"/>
                <a:cs typeface="Times New Roman" pitchFamily="18"/>
              </a:rPr>
              <a:t>kao „normalna”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, mnoga djeca nemaju. To su ona osnovna prava: pravo na hranu, vodu, zdravstvenu zaštitu. </a:t>
            </a:r>
            <a:r>
              <a:rPr lang="hr-HR" sz="2000" b="0" i="0" u="none" strike="sngStrike" kern="1200" spc="0" dirty="0">
                <a:ln>
                  <a:noFill/>
                </a:ln>
                <a:solidFill>
                  <a:srgbClr val="FF0000"/>
                </a:solidFill>
                <a:ea typeface="Microsoft YaHei" pitchFamily="2"/>
                <a:cs typeface="Times New Roman" pitchFamily="18"/>
              </a:rPr>
              <a:t>Mnoga djeca u svijetu ni dan danas ne uživaju ta prava.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FF0000"/>
                </a:solidFill>
                <a:ea typeface="Microsoft YaHei" pitchFamily="2"/>
                <a:cs typeface="Times New Roman" pitchFamily="18"/>
              </a:rPr>
              <a:t> 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Uviđala sam da </a:t>
            </a:r>
            <a:r>
              <a:rPr lang="hr-HR" sz="2000" b="0" i="0" u="sng" strike="noStrike" kern="1200" spc="0" dirty="0">
                <a:ln>
                  <a:noFill/>
                </a:ln>
                <a:solidFill>
                  <a:srgbClr val="FF0000"/>
                </a:solidFill>
                <a:uFillTx/>
                <a:ea typeface="Microsoft YaHei" pitchFamily="2"/>
                <a:cs typeface="Times New Roman" pitchFamily="18"/>
              </a:rPr>
              <a:t>na taj način jača 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dječja solidarnost i osjetljivost.</a:t>
            </a:r>
          </a:p>
          <a:p>
            <a:pPr marL="0" marR="0" lvl="0" indent="0" algn="l" rtl="0" hangingPunct="1">
              <a:lnSpc>
                <a:spcPct val="150000"/>
              </a:lnSpc>
              <a:spcBef>
                <a:spcPts val="601"/>
              </a:spcBef>
              <a:spcAft>
                <a:spcPts val="0"/>
              </a:spcAft>
              <a:buNone/>
              <a:tabLst/>
            </a:pPr>
            <a:r>
              <a:rPr lang="hr-HR" sz="2000" b="1" i="0" u="none" strike="noStrike" kern="1200" spc="0" dirty="0">
                <a:ln>
                  <a:noFill/>
                </a:ln>
                <a:solidFill>
                  <a:srgbClr val="FF3333"/>
                </a:solidFill>
                <a:ea typeface="Microsoft YaHei" pitchFamily="2"/>
                <a:cs typeface="Times New Roman" pitchFamily="18"/>
              </a:rPr>
              <a:t>Na koji način?</a:t>
            </a:r>
          </a:p>
          <a:p>
            <a:pPr marL="0" marR="0" lvl="0" indent="0" algn="l" rtl="0" hangingPunct="1">
              <a:lnSpc>
                <a:spcPct val="150000"/>
              </a:lnSpc>
              <a:spcBef>
                <a:spcPts val="601"/>
              </a:spcBef>
              <a:spcAft>
                <a:spcPts val="0"/>
              </a:spcAft>
              <a:buNone/>
              <a:tabLst/>
            </a:pPr>
            <a:endParaRPr lang="hr-HR" sz="2000" b="0" i="0" u="none" strike="noStrike" kern="1200" spc="0" dirty="0">
              <a:ln>
                <a:noFill/>
              </a:ln>
              <a:solidFill>
                <a:srgbClr val="000000"/>
              </a:solidFill>
              <a:ea typeface="Microsoft YaHei" pitchFamily="2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043608" y="328209"/>
            <a:ext cx="7772039" cy="791640"/>
          </a:xfrm>
        </p:spPr>
        <p:txBody>
          <a:bodyPr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x-none" b="1" dirty="0">
                <a:latin typeface="Times New Roman" pitchFamily="18"/>
                <a:cs typeface="Times New Roman" pitchFamily="18"/>
              </a:rPr>
              <a:t>Posebne situacije u vrednovanju</a:t>
            </a:r>
          </a:p>
        </p:txBody>
      </p:sp>
      <p:sp>
        <p:nvSpPr>
          <p:cNvPr id="3" name="Subtitle 5"/>
          <p:cNvSpPr txBox="1">
            <a:spLocks noGrp="1"/>
          </p:cNvSpPr>
          <p:nvPr>
            <p:ph type="subTitle" idx="4294967295"/>
          </p:nvPr>
        </p:nvSpPr>
        <p:spPr>
          <a:xfrm>
            <a:off x="1763688" y="1413000"/>
            <a:ext cx="6691992" cy="5445000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- pisana slova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- čitljivo pisanje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- rubnica s lijeve i desne strane ne smije biti šira od 3 centimetra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- nema podnaslova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- prepoznatljiva tri strukturalna dijela: uvod, razrada i zaključak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- odlomci i ulomci ne naznačuju se praznim retkom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- ne naznačujte ulomke uvlačenjem retka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- ne prelazite u novi redak ako je zaokružena misaona cjelina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endParaRPr lang="hr-HR" sz="2000" dirty="0">
              <a:solidFill>
                <a:srgbClr val="572314"/>
              </a:solidFill>
              <a:latin typeface="+mn-lt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Esej se neće vrednovati :&#10;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>
                <a:latin typeface="Times New Roman" pitchFamily="18"/>
                <a:cs typeface="Times New Roman" pitchFamily="18"/>
              </a:rPr>
              <a:t>Esej se </a:t>
            </a:r>
            <a:r>
              <a:rPr lang="x-none" b="1">
                <a:latin typeface="Times New Roman" pitchFamily="18"/>
                <a:cs typeface="Times New Roman" pitchFamily="18"/>
              </a:rPr>
              <a:t>neće vrednovati </a:t>
            </a:r>
            <a:r>
              <a:rPr lang="x-none">
                <a:latin typeface="Times New Roman" pitchFamily="18"/>
                <a:cs typeface="Times New Roman" pitchFamily="18"/>
              </a:rPr>
              <a:t>:</a:t>
            </a:r>
            <a:br>
              <a:rPr lang="x-none">
                <a:latin typeface="Times New Roman" pitchFamily="18"/>
                <a:cs typeface="Times New Roman" pitchFamily="18"/>
              </a:rPr>
            </a:br>
            <a:endParaRPr lang="x-none">
              <a:latin typeface="Times New Roman" pitchFamily="18"/>
              <a:cs typeface="Times New Roman" pitchFamily="18"/>
            </a:endParaRPr>
          </a:p>
        </p:txBody>
      </p:sp>
      <p:sp>
        <p:nvSpPr>
          <p:cNvPr id="3" name="Subtitle 2"/>
          <p:cNvSpPr txBox="1">
            <a:spLocks noGrp="1"/>
          </p:cNvSpPr>
          <p:nvPr>
            <p:ph type="body" idx="4294967295"/>
          </p:nvPr>
        </p:nvSpPr>
        <p:spPr>
          <a:xfrm>
            <a:off x="1835696" y="1417320"/>
            <a:ext cx="6912769" cy="5328360"/>
          </a:xfrm>
        </p:spPr>
        <p:txBody>
          <a:bodyPr/>
          <a:lstStyle>
            <a:defPPr marL="432000" lvl="0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x-none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Microsoft YaHei" pitchFamily="2"/>
                <a:cs typeface="Lucida Sans" pitchFamily="2"/>
              </a:defRPr>
            </a:lvl9pPr>
          </a:lstStyle>
          <a:p>
            <a:pPr marL="0" lvl="0" indent="0">
              <a:buNone/>
            </a:pPr>
            <a:r>
              <a:rPr lang="hr-HR" sz="2000" dirty="0">
                <a:latin typeface="+mn-lt"/>
                <a:cs typeface="Times New Roman" pitchFamily="16"/>
              </a:rPr>
              <a:t>° ako je napisan velikim i/ili malim tiskanim slovima</a:t>
            </a:r>
          </a:p>
          <a:p>
            <a:pPr marL="0" lvl="0" indent="0">
              <a:buNone/>
            </a:pPr>
            <a:r>
              <a:rPr lang="hr-HR" sz="2000" dirty="0">
                <a:latin typeface="+mn-lt"/>
                <a:cs typeface="Times New Roman" pitchFamily="16"/>
              </a:rPr>
              <a:t>° ako ste nepristojni u izražavanju</a:t>
            </a:r>
          </a:p>
          <a:p>
            <a:pPr marL="0" lvl="0" indent="0">
              <a:buNone/>
            </a:pPr>
            <a:r>
              <a:rPr lang="hr-HR" sz="2000" dirty="0">
                <a:latin typeface="+mn-lt"/>
                <a:cs typeface="Times New Roman" pitchFamily="16"/>
              </a:rPr>
              <a:t>° ako se izravno obraćate ocjenjivaču</a:t>
            </a:r>
          </a:p>
          <a:p>
            <a:pPr marL="0" lvl="0" indent="0">
              <a:buNone/>
            </a:pPr>
            <a:r>
              <a:rPr lang="hr-HR" sz="2000" dirty="0">
                <a:latin typeface="+mn-lt"/>
                <a:cs typeface="Times New Roman" pitchFamily="16"/>
              </a:rPr>
              <a:t>(npr. “Ovdje sam malo pogriješio pa...”,</a:t>
            </a:r>
          </a:p>
          <a:p>
            <a:pPr marL="0" lvl="0" indent="0">
              <a:buNone/>
            </a:pPr>
            <a:r>
              <a:rPr lang="hr-HR" sz="2000" dirty="0">
                <a:latin typeface="+mn-lt"/>
                <a:cs typeface="Times New Roman" pitchFamily="16"/>
              </a:rPr>
              <a:t>“Okreni“ i sl.)</a:t>
            </a:r>
          </a:p>
          <a:p>
            <a:pPr marL="0" lvl="0" indent="0">
              <a:buNone/>
            </a:pPr>
            <a:r>
              <a:rPr lang="hr-HR" sz="2000" dirty="0">
                <a:latin typeface="+mn-lt"/>
                <a:cs typeface="Times New Roman" pitchFamily="16"/>
              </a:rPr>
              <a:t>° ako ste promašili temu</a:t>
            </a:r>
          </a:p>
          <a:p>
            <a:pPr marL="0" lvl="0" indent="0">
              <a:buNone/>
            </a:pPr>
            <a:r>
              <a:rPr lang="hr-HR" sz="2000" dirty="0">
                <a:latin typeface="+mn-lt"/>
                <a:cs typeface="Times New Roman" pitchFamily="16"/>
              </a:rPr>
              <a:t>° ako crtate/ilustrirate na listu za čistopis</a:t>
            </a:r>
          </a:p>
          <a:p>
            <a:pPr marL="0" lvl="0" indent="0">
              <a:buNone/>
            </a:pPr>
            <a:r>
              <a:rPr lang="hr-HR" sz="2000" dirty="0">
                <a:latin typeface="+mn-lt"/>
                <a:cs typeface="Times New Roman" pitchFamily="16"/>
              </a:rPr>
              <a:t>° ako je rukopis potpuno nečitljiv ili nije u standardima hrvatskoga jezika</a:t>
            </a:r>
          </a:p>
          <a:p>
            <a:pPr marL="0" lvl="0" indent="0">
              <a:buNone/>
            </a:pPr>
            <a:endParaRPr lang="hr-HR" sz="2000" dirty="0">
              <a:latin typeface="+mn-lt"/>
              <a:cs typeface="Times New Roman" pitchFamily="16"/>
            </a:endParaRPr>
          </a:p>
          <a:p>
            <a:pPr marL="0" lvl="0" indent="0">
              <a:buNone/>
            </a:pPr>
            <a:r>
              <a:rPr lang="hr-HR" sz="2000" dirty="0">
                <a:latin typeface="+mn-lt"/>
                <a:cs typeface="Times New Roman" pitchFamily="16"/>
              </a:rPr>
              <a:t> </a:t>
            </a:r>
          </a:p>
          <a:p>
            <a:pPr marL="0" lvl="0" indent="0">
              <a:buNone/>
            </a:pPr>
            <a:endParaRPr lang="hr-HR" sz="2000" dirty="0">
              <a:latin typeface="+mn-lt"/>
              <a:cs typeface="Times New Roman" pitchFamily="16"/>
            </a:endParaRPr>
          </a:p>
        </p:txBody>
      </p:sp>
      <p:cxnSp>
        <p:nvCxnSpPr>
          <p:cNvPr id="4" name="Straight Arrow Connector 4"/>
          <p:cNvCxnSpPr/>
          <p:nvPr/>
        </p:nvCxnSpPr>
        <p:spPr>
          <a:xfrm>
            <a:off x="6084168" y="3068960"/>
            <a:ext cx="864000" cy="0"/>
          </a:xfrm>
          <a:prstGeom prst="bentConnector3">
            <a:avLst/>
          </a:prstGeom>
          <a:noFill/>
          <a:ln w="9360">
            <a:solidFill>
              <a:schemeClr val="tx1"/>
            </a:solidFill>
            <a:prstDash val="solid"/>
            <a:tailEnd type="arrow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55639" y="188640"/>
            <a:ext cx="7772039" cy="791640"/>
          </a:xfrm>
        </p:spPr>
        <p:txBody>
          <a:bodyPr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x-none" sz="4000" b="1">
                <a:latin typeface="Times New Roman" pitchFamily="18"/>
                <a:cs typeface="Times New Roman" pitchFamily="18"/>
              </a:rPr>
              <a:t>Znanstveni stil eseja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1763688" y="1484784"/>
            <a:ext cx="6763990" cy="4581241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- tekst mora biti jasan, nedvosmislen, a zaključci logični - tumačenje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- 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uporaba stručnih riječi i izraza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- 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objektivan pristup – izostanak osobnih emocija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- </a:t>
            </a:r>
            <a:r>
              <a:rPr lang="hr-HR" sz="2000" noProof="1" smtClean="0">
                <a:solidFill>
                  <a:srgbClr val="572314"/>
                </a:solidFill>
                <a:latin typeface="+mn-lt"/>
                <a:cs typeface="Times New Roman" pitchFamily="18"/>
              </a:rPr>
              <a:t>objasnidbene, često višestrukosložene </a:t>
            </a:r>
            <a:r>
              <a:rPr lang="hr-HR" sz="2000" dirty="0" smtClean="0">
                <a:solidFill>
                  <a:srgbClr val="572314"/>
                </a:solidFill>
                <a:latin typeface="+mn-lt"/>
                <a:cs typeface="Times New Roman" pitchFamily="18"/>
              </a:rPr>
              <a:t>rečenice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,  uporaba infinitiva (npr. "vrijedno je istaknuti")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- 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potreban je dokaz za svaku važniju tvrdnju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endParaRPr lang="hr-HR" sz="2000" dirty="0">
              <a:solidFill>
                <a:srgbClr val="572314"/>
              </a:solidFill>
              <a:latin typeface="+mn-lt"/>
              <a:cs typeface="Times New Roman" pitchFamily="18"/>
            </a:endParaRP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endParaRPr lang="hr-HR" sz="2000" dirty="0">
              <a:solidFill>
                <a:srgbClr val="572314"/>
              </a:solidFill>
              <a:latin typeface="+mn-lt"/>
              <a:cs typeface="Times New Roman" pitchFamily="18"/>
            </a:endParaRP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endParaRPr lang="hr-HR" sz="2000" dirty="0">
              <a:solidFill>
                <a:srgbClr val="572314"/>
              </a:solidFill>
              <a:latin typeface="+mn-lt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3"/>
          <p:cNvSpPr/>
          <p:nvPr/>
        </p:nvSpPr>
        <p:spPr>
          <a:xfrm>
            <a:off x="1907704" y="1628800"/>
            <a:ext cx="6598335" cy="14999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„Proces pisanja način je na koji pojedinac neku od svojih ideja oblikuje do razine 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razumljive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čitatelju.”</a:t>
            </a:r>
          </a:p>
          <a:p>
            <a:pPr marL="0" marR="0" lvl="0" indent="0" algn="r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</a:t>
            </a:r>
            <a:r>
              <a:rPr lang="hr-HR" sz="20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(</a:t>
            </a:r>
            <a:r>
              <a:rPr lang="hr-HR" sz="2000" b="0" i="0" u="none" strike="noStrike" kern="1200" spc="0" noProof="1" smtClean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Anela</a:t>
            </a:r>
            <a:r>
              <a:rPr lang="hr-HR" sz="20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Nikčević-Milković)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115616" y="980728"/>
            <a:ext cx="7704856" cy="497548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8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                                              Izvori</a:t>
            </a:r>
          </a:p>
          <a:p>
            <a:pPr marL="0" marR="0" lvl="0" indent="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-"/>
              <a:tabLst/>
            </a:pPr>
            <a:r>
              <a:rPr lang="hr-HR" sz="20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Institut 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za jezik: Hrvatski pravopis, Zagreb, 2013.</a:t>
            </a:r>
          </a:p>
          <a:p>
            <a:pPr marL="0" marR="0" lvl="0" indent="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-"/>
              <a:tabLst/>
            </a:pP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Silić - Pranjković: Gramatika hrvatskoga jezika za gimnazije i visoka učilišta,  ŠK, Zagreb, 2007.</a:t>
            </a:r>
          </a:p>
          <a:p>
            <a:pPr marL="0" marR="0" lvl="0" indent="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-"/>
              <a:tabLst/>
            </a:pP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</a:t>
            </a: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Barić, Eugenija i skupina autora: Hrvatska gramatika, ŠK, Zagreb, 2005. </a:t>
            </a:r>
            <a: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/>
            </a:r>
            <a:br>
              <a:rPr lang="hr-H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</a:br>
            <a:r>
              <a:rPr lang="hr-HR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- </a:t>
            </a:r>
            <a:r>
              <a:rPr lang="hr-HR" sz="2000" b="0" i="0" u="none" strike="noStrike" kern="1200" spc="0" noProof="1" smtClean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Piskač, Davo: Kako napisati esej na državnoj maturi, Alfa, Zagreb, 2009.</a:t>
            </a:r>
            <a:br>
              <a:rPr lang="hr-HR" sz="2000" b="0" i="0" u="none" strike="noStrike" kern="1200" spc="0" noProof="1" smtClean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</a:br>
            <a:r>
              <a:rPr lang="hr-HR" sz="2000" b="0" i="0" u="none" strike="noStrike" kern="1200" spc="0" noProof="1" smtClean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- Biti, Vladimir: O strukturi pripovijednog teksta, SNL, Zagreb, 1987.</a:t>
            </a:r>
            <a:br>
              <a:rPr lang="hr-HR" sz="2000" b="0" i="0" u="none" strike="noStrike" kern="1200" spc="0" noProof="1" smtClean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</a:br>
            <a:r>
              <a:rPr lang="hr-HR" sz="2000" b="0" i="1" u="none" strike="noStrike" kern="1200" spc="0" noProof="1" smtClean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 http://www.ciklopea.com/hr/blog/konzalting/101-najcesca-pogreska-u-hrvatskom-jeziku/269/</a:t>
            </a:r>
          </a:p>
          <a:p>
            <a:pPr marL="0" marR="0" lvl="0" indent="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-"/>
              <a:tabLst/>
            </a:pPr>
            <a:r>
              <a:rPr lang="hr-HR" sz="2000" b="0" i="1" u="none" strike="noStrike" kern="1200" spc="0" noProof="1" smtClean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www.rivaon.com/nastavnici/vijeca/</a:t>
            </a:r>
            <a:r>
              <a:rPr lang="hr-HR" sz="2000" b="0" i="1" u="none" strike="noStrike" kern="1200" spc="0" dirty="0" smtClean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hrvatski/2012</a:t>
            </a:r>
            <a:r>
              <a:rPr lang="hr-HR" sz="2000" b="0" i="1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/.../</a:t>
            </a:r>
            <a:r>
              <a:rPr lang="hr-HR" sz="2000" b="1" i="1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Norma</a:t>
            </a:r>
            <a:r>
              <a:rPr lang="hr-HR" sz="2000" b="0" i="1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tivnost.pptx</a:t>
            </a:r>
            <a:r>
              <a:rPr lang="hi-IN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Times New Roman" pitchFamily="18"/>
              </a:rPr>
              <a:t>‎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648000" y="144000"/>
            <a:ext cx="7772039" cy="836280"/>
          </a:xfrm>
        </p:spPr>
        <p:txBody>
          <a:bodyPr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x-none" b="1">
                <a:latin typeface="Times New Roman" pitchFamily="18"/>
                <a:cs typeface="Times New Roman" pitchFamily="18"/>
              </a:rPr>
              <a:t>Struktura eseja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1619672" y="1340768"/>
            <a:ext cx="6624736" cy="4968000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Trodijelna struktura:</a:t>
            </a:r>
          </a:p>
          <a:p>
            <a:pPr marL="514439" lvl="0" indent="-51408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b="1" dirty="0" smtClean="0">
                <a:solidFill>
                  <a:srgbClr val="572314"/>
                </a:solidFill>
                <a:latin typeface="+mn-lt"/>
                <a:cs typeface="Times New Roman" pitchFamily="18"/>
              </a:rPr>
              <a:t>1. uvod 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– najaviti temu, smjestiti ju u određeni kontekst, iznijeti nekoliko temeljnih misli; moguće je iznijeti i stav o  </a:t>
            </a:r>
            <a:r>
              <a:rPr lang="hr-HR" sz="2000" dirty="0" smtClean="0">
                <a:solidFill>
                  <a:srgbClr val="572314"/>
                </a:solidFill>
                <a:latin typeface="+mn-lt"/>
                <a:cs typeface="Times New Roman" pitchFamily="18"/>
              </a:rPr>
              <a:t>temi</a:t>
            </a:r>
          </a:p>
          <a:p>
            <a:pPr marL="514439" lvl="0" indent="-514080">
              <a:lnSpc>
                <a:spcPct val="150000"/>
              </a:lnSpc>
              <a:spcAft>
                <a:spcPts val="0"/>
              </a:spcAft>
              <a:buNone/>
            </a:pPr>
            <a:endParaRPr lang="hr-HR" sz="2000" dirty="0">
              <a:solidFill>
                <a:srgbClr val="572314"/>
              </a:solidFill>
              <a:latin typeface="+mn-lt"/>
              <a:cs typeface="Times New Roman" pitchFamily="18"/>
            </a:endParaRPr>
          </a:p>
          <a:p>
            <a:pPr marL="457200" lvl="0" indent="-456839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b="1" dirty="0">
                <a:solidFill>
                  <a:srgbClr val="572314"/>
                </a:solidFill>
                <a:latin typeface="+mn-lt"/>
                <a:cs typeface="Times New Roman" pitchFamily="18"/>
              </a:rPr>
              <a:t>2.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 </a:t>
            </a:r>
            <a:r>
              <a:rPr lang="hr-HR" sz="2000" b="1" dirty="0">
                <a:solidFill>
                  <a:srgbClr val="572314"/>
                </a:solidFill>
                <a:latin typeface="+mn-lt"/>
                <a:cs typeface="Times New Roman" pitchFamily="18"/>
              </a:rPr>
              <a:t>razrada 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– detaljno razraditi i argumentirati osnovne </a:t>
            </a:r>
            <a:r>
              <a:rPr lang="hr-HR" sz="2000" dirty="0" smtClean="0">
                <a:solidFill>
                  <a:srgbClr val="572314"/>
                </a:solidFill>
                <a:latin typeface="+mn-lt"/>
                <a:cs typeface="Times New Roman" pitchFamily="18"/>
              </a:rPr>
              <a:t>misli navedene 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u uvodnome dijelu, pokazati znanje o temi </a:t>
            </a:r>
            <a:r>
              <a:rPr lang="hr-HR" sz="2000" dirty="0" smtClean="0">
                <a:solidFill>
                  <a:srgbClr val="572314"/>
                </a:solidFill>
                <a:latin typeface="+mn-lt"/>
                <a:cs typeface="Times New Roman" pitchFamily="18"/>
              </a:rPr>
              <a:t>i razumijevanje 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teme pozivajući se na literaturu o </a:t>
            </a:r>
            <a:r>
              <a:rPr lang="hr-HR" sz="2000" dirty="0" smtClean="0">
                <a:solidFill>
                  <a:srgbClr val="572314"/>
                </a:solidFill>
                <a:latin typeface="+mn-lt"/>
                <a:cs typeface="Times New Roman" pitchFamily="18"/>
              </a:rPr>
              <a:t>temi (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parafraziranje) te potkrepljujući određene tvrdnje primjerima iz vlastite nastavne prakse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648000" y="144000"/>
            <a:ext cx="7772039" cy="836280"/>
          </a:xfrm>
        </p:spPr>
        <p:txBody>
          <a:bodyPr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x-none" b="1" dirty="0">
                <a:latin typeface="Times New Roman" pitchFamily="18"/>
                <a:cs typeface="Times New Roman" pitchFamily="18"/>
              </a:rPr>
              <a:t>Struktura eseja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1979712" y="1412776"/>
            <a:ext cx="6336704" cy="3717120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endParaRPr lang="hr-HR" sz="2000" dirty="0">
              <a:solidFill>
                <a:srgbClr val="572314"/>
              </a:solidFill>
              <a:latin typeface="+mn-lt"/>
              <a:cs typeface="Times New Roman" pitchFamily="18"/>
            </a:endParaRPr>
          </a:p>
          <a:p>
            <a:pPr marL="457200" lvl="0" indent="-456839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hr-HR" sz="2000" b="1" dirty="0">
                <a:solidFill>
                  <a:srgbClr val="572314"/>
                </a:solidFill>
                <a:latin typeface="+mn-lt"/>
                <a:cs typeface="Times New Roman" pitchFamily="18"/>
              </a:rPr>
              <a:t>3.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 </a:t>
            </a:r>
            <a:r>
              <a:rPr lang="hr-HR" sz="2000" b="1" dirty="0">
                <a:solidFill>
                  <a:srgbClr val="572314"/>
                </a:solidFill>
                <a:latin typeface="+mn-lt"/>
                <a:cs typeface="Times New Roman" pitchFamily="18"/>
              </a:rPr>
              <a:t>završetak 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– povezati iznesene tvrdnje (i protutvrdnje) jasno oblikovanom sintezom o temi</a:t>
            </a:r>
          </a:p>
          <a:p>
            <a:pPr marL="457200" lvl="0" indent="-456839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- ne zaboraviti </a:t>
            </a:r>
            <a:r>
              <a:rPr lang="hr-HR" sz="2000" b="1" dirty="0">
                <a:solidFill>
                  <a:srgbClr val="572314"/>
                </a:solidFill>
                <a:latin typeface="+mn-lt"/>
                <a:cs typeface="Times New Roman" pitchFamily="18"/>
              </a:rPr>
              <a:t>UVLAKE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 u svakom dijelu strukture</a:t>
            </a:r>
          </a:p>
          <a:p>
            <a:pPr marL="457200" lvl="0" indent="-456839">
              <a:lnSpc>
                <a:spcPct val="150000"/>
              </a:lnSpc>
              <a:spcAft>
                <a:spcPts val="0"/>
              </a:spcAft>
              <a:buNone/>
            </a:pPr>
            <a:endParaRPr lang="hr-HR" sz="2000" dirty="0">
              <a:solidFill>
                <a:srgbClr val="572314"/>
              </a:solidFill>
              <a:latin typeface="+mn-lt"/>
              <a:cs typeface="Times New Roman" pitchFamily="18"/>
            </a:endParaRPr>
          </a:p>
          <a:p>
            <a:pPr marL="457200" lvl="0" indent="-456839">
              <a:lnSpc>
                <a:spcPct val="150000"/>
              </a:lnSpc>
              <a:spcAft>
                <a:spcPts val="0"/>
              </a:spcAft>
              <a:buNone/>
            </a:pPr>
            <a:endParaRPr lang="hr-HR" sz="2000" dirty="0">
              <a:solidFill>
                <a:srgbClr val="572314"/>
              </a:solidFill>
              <a:latin typeface="+mn-lt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55639" y="332640"/>
            <a:ext cx="7772039" cy="719640"/>
          </a:xfrm>
        </p:spPr>
        <p:txBody>
          <a:bodyPr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x-none" b="1">
                <a:latin typeface="Times New Roman" pitchFamily="18"/>
                <a:cs typeface="Times New Roman" pitchFamily="18"/>
              </a:rPr>
              <a:t>Tehnički opis ispita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1403647" y="1628639"/>
            <a:ext cx="6768753" cy="3123360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None/>
            </a:pPr>
            <a:r>
              <a:rPr lang="hr-HR" sz="2000" dirty="0" smtClean="0">
                <a:solidFill>
                  <a:srgbClr val="572314"/>
                </a:solidFill>
                <a:latin typeface="+mn-lt"/>
                <a:cs typeface="Times New Roman" pitchFamily="18"/>
              </a:rPr>
              <a:t>- uporaba </a:t>
            </a:r>
            <a:r>
              <a:rPr lang="hr-HR" sz="2000" b="1" dirty="0">
                <a:solidFill>
                  <a:srgbClr val="572314"/>
                </a:solidFill>
                <a:latin typeface="+mn-lt"/>
                <a:cs typeface="Times New Roman" pitchFamily="18"/>
              </a:rPr>
              <a:t>lista za koncept 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tijekom pisanja eseja, ali na kraju prepisivanje na list za čistopis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endParaRPr lang="hr-HR" sz="2000" dirty="0">
              <a:solidFill>
                <a:srgbClr val="572314"/>
              </a:solidFill>
              <a:latin typeface="+mn-lt"/>
              <a:cs typeface="Times New Roman" pitchFamily="18"/>
            </a:endParaRP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None/>
            </a:pPr>
            <a:r>
              <a:rPr lang="hr-HR" sz="2000" dirty="0" smtClean="0">
                <a:solidFill>
                  <a:srgbClr val="572314"/>
                </a:solidFill>
                <a:latin typeface="+mn-lt"/>
                <a:cs typeface="Times New Roman" pitchFamily="18"/>
              </a:rPr>
              <a:t>- </a:t>
            </a:r>
            <a:r>
              <a:rPr lang="hr-HR" sz="2000" dirty="0">
                <a:solidFill>
                  <a:srgbClr val="572314"/>
                </a:solidFill>
                <a:latin typeface="+mn-lt"/>
                <a:cs typeface="Times New Roman" pitchFamily="18"/>
              </a:rPr>
              <a:t>uporaba Hrvatskog pravopisa Instituta za jezik 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endParaRPr lang="hr-HR" sz="2000" dirty="0">
              <a:solidFill>
                <a:srgbClr val="572314"/>
              </a:solidFill>
              <a:latin typeface="+mn-lt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ehnički opis isp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475640" y="188640"/>
            <a:ext cx="7497720" cy="1142640"/>
          </a:xfrm>
        </p:spPr>
        <p:txBody>
          <a:bodyPr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b="1">
                <a:latin typeface="Times New Roman" pitchFamily="18"/>
                <a:cs typeface="Times New Roman" pitchFamily="18"/>
              </a:rPr>
              <a:t>Tehnički opis ispita</a:t>
            </a:r>
          </a:p>
        </p:txBody>
      </p:sp>
      <p:sp>
        <p:nvSpPr>
          <p:cNvPr id="3" name="Rectangle 2"/>
          <p:cNvSpPr/>
          <p:nvPr/>
        </p:nvSpPr>
        <p:spPr>
          <a:xfrm>
            <a:off x="1329120" y="1268640"/>
            <a:ext cx="3385800" cy="4561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2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Lucida Sans" pitchFamily="2"/>
              </a:rPr>
              <a:t>Naslovnica pisanoga rada</a:t>
            </a:r>
          </a:p>
        </p:txBody>
      </p:sp>
      <p:sp>
        <p:nvSpPr>
          <p:cNvPr id="4" name="Rectangle 3"/>
          <p:cNvSpPr/>
          <p:nvPr/>
        </p:nvSpPr>
        <p:spPr>
          <a:xfrm>
            <a:off x="1115616" y="2060848"/>
            <a:ext cx="7857744" cy="319076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1800" b="0" i="0" u="none" strike="noStrike" kern="1200" spc="0">
              <a:ln>
                <a:noFill/>
              </a:ln>
              <a:solidFill>
                <a:srgbClr val="000000"/>
              </a:solidFill>
              <a:latin typeface="Calibri" pitchFamily="34"/>
              <a:ea typeface="Microsoft YaHei" pitchFamily="2"/>
              <a:cs typeface="Lucida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1800" b="0" i="0" u="none" strike="noStrike" kern="1200" spc="0">
              <a:ln>
                <a:noFill/>
              </a:ln>
              <a:solidFill>
                <a:srgbClr val="000000"/>
              </a:solidFill>
              <a:latin typeface="Calibri" pitchFamily="34"/>
              <a:ea typeface="Microsoft YaHei" pitchFamily="2"/>
              <a:cs typeface="Lucida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Lucida Sans" pitchFamily="2"/>
              </a:rPr>
              <a:t>                                                                (u sredini)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Lucida Sans" pitchFamily="2"/>
              </a:rPr>
              <a:t>                                                                    Tema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1800" b="0" i="0" u="none" strike="noStrike" kern="1200" spc="0">
              <a:ln>
                <a:noFill/>
              </a:ln>
              <a:solidFill>
                <a:srgbClr val="000000"/>
              </a:solidFill>
              <a:latin typeface="Calibri" pitchFamily="34"/>
              <a:ea typeface="Microsoft YaHei" pitchFamily="2"/>
              <a:cs typeface="Lucida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1800" b="0" i="0" u="none" strike="noStrike" kern="1200" spc="0">
              <a:ln>
                <a:noFill/>
              </a:ln>
              <a:solidFill>
                <a:srgbClr val="000000"/>
              </a:solidFill>
              <a:latin typeface="Calibri" pitchFamily="34"/>
              <a:ea typeface="Microsoft YaHei" pitchFamily="2"/>
              <a:cs typeface="Lucida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1800" b="0" i="0" u="none" strike="noStrike" kern="1200" spc="0">
              <a:ln>
                <a:noFill/>
              </a:ln>
              <a:solidFill>
                <a:srgbClr val="000000"/>
              </a:solidFill>
              <a:latin typeface="Calibri" pitchFamily="34"/>
              <a:ea typeface="Microsoft YaHei" pitchFamily="2"/>
              <a:cs typeface="Lucida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1800" b="0" i="0" u="none" strike="noStrike" kern="1200" spc="0">
              <a:ln>
                <a:noFill/>
              </a:ln>
              <a:solidFill>
                <a:srgbClr val="000000"/>
              </a:solidFill>
              <a:latin typeface="Calibri" pitchFamily="34"/>
              <a:ea typeface="Microsoft YaHei" pitchFamily="2"/>
              <a:cs typeface="Lucida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Lucida Sans" pitchFamily="2"/>
              </a:rPr>
              <a:t>(donji lijevi ugao)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Lucida Sans" pitchFamily="2"/>
              </a:rPr>
              <a:t>U Zagrebu 27. kolovoza 2018. ili                                                       (donji desni ugao)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r-H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Lucida Sans" pitchFamily="2"/>
              </a:rPr>
              <a:t>Zagreb, 27. kolovoza 2018.                                                                potpis pristupnika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Default 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2297</Words>
  <Application>Microsoft Office PowerPoint</Application>
  <PresentationFormat>Prikaz na zaslonu (4:3)</PresentationFormat>
  <Paragraphs>348</Paragraphs>
  <Slides>51</Slides>
  <Notes>51</Notes>
  <HiddenSlides>0</HiddenSlides>
  <MMClips>0</MMClips>
  <ScaleCrop>false</ScaleCrop>
  <HeadingPairs>
    <vt:vector size="6" baseType="variant">
      <vt:variant>
        <vt:lpstr>Korišteni fontovi</vt:lpstr>
      </vt:variant>
      <vt:variant>
        <vt:i4>10</vt:i4>
      </vt:variant>
      <vt:variant>
        <vt:lpstr>Tema</vt:lpstr>
      </vt:variant>
      <vt:variant>
        <vt:i4>4</vt:i4>
      </vt:variant>
      <vt:variant>
        <vt:lpstr>Naslovi slajdova</vt:lpstr>
      </vt:variant>
      <vt:variant>
        <vt:i4>51</vt:i4>
      </vt:variant>
    </vt:vector>
  </HeadingPairs>
  <TitlesOfParts>
    <vt:vector size="65" baseType="lpstr">
      <vt:lpstr>Microsoft YaHei</vt:lpstr>
      <vt:lpstr>Arial</vt:lpstr>
      <vt:lpstr>Calibri</vt:lpstr>
      <vt:lpstr>Gill Sans MT</vt:lpstr>
      <vt:lpstr>Lucida Sans</vt:lpstr>
      <vt:lpstr>Lucida Sans Unicode</vt:lpstr>
      <vt:lpstr>StarSymbol</vt:lpstr>
      <vt:lpstr>Tahoma</vt:lpstr>
      <vt:lpstr>Times New Roman</vt:lpstr>
      <vt:lpstr>Wingdings 2</vt:lpstr>
      <vt:lpstr>Default</vt:lpstr>
      <vt:lpstr>Default 1</vt:lpstr>
      <vt:lpstr>Default 2</vt:lpstr>
      <vt:lpstr>Default 3</vt:lpstr>
      <vt:lpstr>E S E J priprema za pisani dio stručnoga ispita  OŠ „Malešnica” 15. prosinca 2020. Predavačica: Sanja Bosak, prof.  Hrvatskoga jezika i književnosti</vt:lpstr>
      <vt:lpstr>Pisani rad u obliku eseja</vt:lpstr>
      <vt:lpstr>SVRHA</vt:lpstr>
      <vt:lpstr>Stručno – metodički esej</vt:lpstr>
      <vt:lpstr>Znanstveni stil eseja</vt:lpstr>
      <vt:lpstr>Struktura eseja</vt:lpstr>
      <vt:lpstr>Struktura eseja</vt:lpstr>
      <vt:lpstr>Tehnički opis ispita</vt:lpstr>
      <vt:lpstr>Tehnički opis ispita</vt:lpstr>
      <vt:lpstr>Jezična pismenost</vt:lpstr>
      <vt:lpstr>- morfološka norma</vt:lpstr>
      <vt:lpstr>- sintaktička norma</vt:lpstr>
      <vt:lpstr>- leksička norma</vt:lpstr>
      <vt:lpstr>- pravopisna norma</vt:lpstr>
      <vt:lpstr>NAJČEŠĆE POGREŠKE</vt:lpstr>
      <vt:lpstr>Najčešće pravopisne pogreške</vt:lpstr>
      <vt:lpstr>Primjeri</vt:lpstr>
      <vt:lpstr>Primjeri</vt:lpstr>
      <vt:lpstr>Primjeri</vt:lpstr>
      <vt:lpstr>Primjeri</vt:lpstr>
      <vt:lpstr>Najčešće slovničke (gramatičke) pogreške</vt:lpstr>
      <vt:lpstr>Primjeri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Najčešće sintaktičke pogreške</vt:lpstr>
      <vt:lpstr>Poveznici za povezivanje rečenica:  - suprotni:  no, ali, međutim, usprokos tomu, naprotiv, za razliku od toga - objasnidbeni:  bolje rečeno, drugim riječima, odnosno, naime - zaključni:  dakle, prema tome, stoga, zbog toga što, s obzirom na to, općenito, zato - aditivni:  uz to, štoviše, osim toga - vremenski:  onda, kasnije, tada, poslije, nakon toga, iza toga, u međuvremenu - pogodbeni:  inače, u tom slučaju - dopusni:  svejedno, usprkos svemu, unatoč tome, ipak  </vt:lpstr>
      <vt:lpstr>Primjeri</vt:lpstr>
      <vt:lpstr>PowerPoint prezentacija</vt:lpstr>
      <vt:lpstr>PowerPoint prezentacija</vt:lpstr>
      <vt:lpstr>PowerPoint prezentacija</vt:lpstr>
      <vt:lpstr>Predugačke i nejasne rečenice.  Kako veze roditelja i djece postaju slabije, mnogi roditelji su ili prezaposleni ili imaju egzistencijalne probleme (nezaposlenost roditelja) što je stvarnost naših učenika.  Kako veze roditelja i djece slabe, mnogi roditelji postaju prezaposleni.  Njihovi egzistencijalni problemi (nezaposlenost) također  utječu na stvarnost naših učenika.       </vt:lpstr>
      <vt:lpstr>Predugačke i nejasne rečenice.  Ovakva tjedna okupljanja učenika daju poticaj za stvaranje sigurnijeg društva kao i promišljanje stvarnosti oko sebe kao i razvijanje brige za druge ljude u svom okruženju.  Ovakva tjedna okupljanja učenika daju poticaj za stvaranje sigurnijeg društva promišljanjem vlastite stvarnosti i razvijanjem brige za ljude u svom okruženju.   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Najčešće pogreške pristupnika</vt:lpstr>
      <vt:lpstr>Najčešće pogreške pristupnika - ispravak</vt:lpstr>
      <vt:lpstr>Najčešće pogreške pristupnika</vt:lpstr>
      <vt:lpstr>Najčešće pogreške pristupnika - ispravak</vt:lpstr>
      <vt:lpstr>Najčešće pogreške pristupnika</vt:lpstr>
      <vt:lpstr>PowerPoint prezentacija</vt:lpstr>
      <vt:lpstr>Posebne situacije u vrednovanju</vt:lpstr>
      <vt:lpstr>Esej se neće vrednovati : 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 S E J priprema za pisani dio stručnoga ispita  OŠ „Malešnica” 27. kolovoza 2018. Predavačica: Sanja Bosak, prof.  Hrvatskoga jezika i književnosti</dc:title>
  <dc:creator>Profesor</dc:creator>
  <cp:lastModifiedBy>Sanja</cp:lastModifiedBy>
  <cp:revision>69</cp:revision>
  <dcterms:modified xsi:type="dcterms:W3CDTF">2020-12-12T12:16:13Z</dcterms:modified>
</cp:coreProperties>
</file>