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vijetli stil 2 - Isticanj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Srednji stil 1 - Isticanj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Srednji stil 1 - Isticanj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A72C-AEF0-4EF3-AC9B-E1A0479F9E79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D4D4-5B09-405F-B686-295BED02B4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9839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A72C-AEF0-4EF3-AC9B-E1A0479F9E79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D4D4-5B09-405F-B686-295BED02B4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521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A72C-AEF0-4EF3-AC9B-E1A0479F9E79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D4D4-5B09-405F-B686-295BED02B4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730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A72C-AEF0-4EF3-AC9B-E1A0479F9E79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D4D4-5B09-405F-B686-295BED02B4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3499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A72C-AEF0-4EF3-AC9B-E1A0479F9E79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D4D4-5B09-405F-B686-295BED02B4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353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A72C-AEF0-4EF3-AC9B-E1A0479F9E79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D4D4-5B09-405F-B686-295BED02B4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690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A72C-AEF0-4EF3-AC9B-E1A0479F9E79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D4D4-5B09-405F-B686-295BED02B4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927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A72C-AEF0-4EF3-AC9B-E1A0479F9E79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D4D4-5B09-405F-B686-295BED02B4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4655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A72C-AEF0-4EF3-AC9B-E1A0479F9E79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D4D4-5B09-405F-B686-295BED02B4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1216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A72C-AEF0-4EF3-AC9B-E1A0479F9E79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D4D4-5B09-405F-B686-295BED02B4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234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A72C-AEF0-4EF3-AC9B-E1A0479F9E79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D4D4-5B09-405F-B686-295BED02B4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121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8A72C-AEF0-4EF3-AC9B-E1A0479F9E79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FD4D4-5B09-405F-B686-295BED02B4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457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19672" y="178570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    </a:t>
            </a:r>
            <a:r>
              <a:rPr lang="hr-HR" sz="10700" b="1" dirty="0" smtClean="0"/>
              <a:t>305</a:t>
            </a:r>
            <a:endParaRPr lang="hr-HR" sz="107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31640" y="3284984"/>
            <a:ext cx="6400800" cy="1752600"/>
          </a:xfrm>
        </p:spPr>
        <p:txBody>
          <a:bodyPr>
            <a:normAutofit/>
          </a:bodyPr>
          <a:lstStyle/>
          <a:p>
            <a:r>
              <a:rPr lang="hr-HR" sz="9600" b="1" dirty="0" smtClean="0">
                <a:solidFill>
                  <a:schemeClr val="tx1"/>
                </a:solidFill>
                <a:latin typeface="+mj-lt"/>
              </a:rPr>
              <a:t>RAMAC</a:t>
            </a:r>
            <a:endParaRPr lang="hr-HR" sz="9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6" name="Picture 2" descr="C:\Users\Učenik\Downloads\IB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32586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244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 smtClean="0"/>
              <a:t>Što je RAMAC</a:t>
            </a:r>
            <a:r>
              <a:rPr lang="hr-HR" dirty="0" smtClean="0"/>
              <a:t>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>
                <a:solidFill>
                  <a:srgbClr val="0070C0"/>
                </a:solidFill>
              </a:rPr>
              <a:t>IBM</a:t>
            </a:r>
            <a:r>
              <a:rPr lang="vi-VN" dirty="0" smtClean="0"/>
              <a:t> 305 RAMAC ime je za programbilni uredski sistem za obračunavanje računa i inventure kojeg je dizajnirala i proizvodila tvrtka </a:t>
            </a:r>
            <a:r>
              <a:rPr lang="vi-VN" dirty="0" smtClean="0">
                <a:solidFill>
                  <a:srgbClr val="0070C0"/>
                </a:solidFill>
              </a:rPr>
              <a:t>IBM</a:t>
            </a:r>
            <a:r>
              <a:rPr lang="vi-VN" dirty="0" smtClean="0"/>
              <a:t> između 1956. i 1961. godine</a:t>
            </a:r>
            <a:endParaRPr lang="hr-HR" dirty="0" smtClean="0"/>
          </a:p>
          <a:p>
            <a:r>
              <a:rPr lang="hr-HR" dirty="0" smtClean="0"/>
              <a:t>To je bilo prvo komercijalno računalo koje je imalo mogućnost pohrane na disk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54026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C:\Users\Učenik\Downloads\RA,A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" y="548680"/>
            <a:ext cx="9144000" cy="56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251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Magnetski bubanj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400" dirty="0" smtClean="0">
                <a:latin typeface="Calibri" panose="020F0502020204030204" pitchFamily="34" charset="0"/>
              </a:rPr>
              <a:t>Magnetski bubanj na </a:t>
            </a:r>
            <a:r>
              <a:rPr lang="vi-VN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IBM</a:t>
            </a:r>
            <a:r>
              <a:rPr lang="vi-VN" sz="2400" dirty="0" smtClean="0">
                <a:latin typeface="Calibri" panose="020F0502020204030204" pitchFamily="34" charset="0"/>
              </a:rPr>
              <a:t> 305 RAMACu bio je jedna od ključnih sklopova u sistemu, tako što je sačinjavao većinu radne memorije sistema, a svojom vrtnjom je također odašiljao signale koje su sinkronizirale radnje sistema tj. imao je ulogu izvora takta</a:t>
            </a:r>
            <a:endParaRPr lang="hr-HR" sz="2400" dirty="0" smtClean="0">
              <a:latin typeface="Calibri" panose="020F0502020204030204" pitchFamily="34" charset="0"/>
            </a:endParaRPr>
          </a:p>
          <a:p>
            <a:r>
              <a:rPr lang="pl-PL" sz="2400" dirty="0" smtClean="0"/>
              <a:t>Memorija na bubnju bila je raspodijeljena na 32 traka na kojoj se moglo spremiti oko 100 znakova</a:t>
            </a:r>
            <a:endParaRPr lang="hr-HR" sz="2400" dirty="0"/>
          </a:p>
        </p:txBody>
      </p:sp>
      <p:pic>
        <p:nvPicPr>
          <p:cNvPr id="4098" name="Picture 2" descr="C:\Users\Učenik\Downloads\RAMAC_305_di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44988"/>
            <a:ext cx="27940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678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Legenda sastava bubnja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26189"/>
              </p:ext>
            </p:extLst>
          </p:nvPr>
        </p:nvGraphicFramePr>
        <p:xfrm>
          <a:off x="0" y="-35933"/>
          <a:ext cx="9144000" cy="782915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048000"/>
                <a:gridCol w="3032675"/>
                <a:gridCol w="3063325"/>
              </a:tblGrid>
              <a:tr h="247062"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TRAKA</a:t>
                      </a:r>
                      <a:endParaRPr lang="hr-HR" b="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FUNKCIJA (IZVOR)</a:t>
                      </a:r>
                      <a:endParaRPr lang="hr-HR" b="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i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FUNKCIJA</a:t>
                      </a:r>
                      <a:r>
                        <a:rPr lang="hr-HR" b="0" i="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(CILJ)</a:t>
                      </a:r>
                      <a:endParaRPr lang="hr-HR" b="0" i="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315310">
                <a:tc>
                  <a:txBody>
                    <a:bodyPr/>
                    <a:lstStyle/>
                    <a:p>
                      <a:r>
                        <a:rPr lang="hr-HR" dirty="0" smtClean="0"/>
                        <a:t>W</a:t>
                      </a:r>
                      <a:r>
                        <a:rPr lang="hr-HR" baseline="0" dirty="0" smtClean="0"/>
                        <a:t> X Y Z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Opća  memorija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551793">
                <a:tc>
                  <a:txBody>
                    <a:bodyPr/>
                    <a:lstStyle/>
                    <a:p>
                      <a:r>
                        <a:rPr lang="hr-HR" dirty="0" smtClean="0"/>
                        <a:t>0 1 2 3 4 5 6 7 8 9 i</a:t>
                      </a:r>
                      <a:r>
                        <a:rPr lang="hr-HR" baseline="0" dirty="0" smtClean="0"/>
                        <a:t> A B C D E F G H 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Memorija</a:t>
                      </a:r>
                      <a:r>
                        <a:rPr lang="hr-HR" baseline="0" dirty="0" smtClean="0"/>
                        <a:t> za program,</a:t>
                      </a:r>
                    </a:p>
                    <a:p>
                      <a:r>
                        <a:rPr lang="hr-HR" baseline="0" dirty="0" smtClean="0"/>
                        <a:t>opća memorija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315310">
                <a:tc>
                  <a:txBody>
                    <a:bodyPr/>
                    <a:lstStyle/>
                    <a:p>
                      <a:r>
                        <a:rPr lang="hr-HR" dirty="0" smtClean="0"/>
                        <a:t>L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Čitaj</a:t>
                      </a:r>
                      <a:r>
                        <a:rPr lang="hr-HR" baseline="0" dirty="0" smtClean="0"/>
                        <a:t> akumulator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Dodaj akumulatoru</a:t>
                      </a:r>
                      <a:endParaRPr lang="hr-HR" dirty="0"/>
                    </a:p>
                  </a:txBody>
                  <a:tcPr/>
                </a:tc>
              </a:tr>
              <a:tr h="315310">
                <a:tc>
                  <a:txBody>
                    <a:bodyPr/>
                    <a:lstStyle/>
                    <a:p>
                      <a:r>
                        <a:rPr lang="hr-HR" dirty="0" smtClean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Čitaj i očisti akumulator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Oduzmi od akumulatora</a:t>
                      </a:r>
                      <a:endParaRPr lang="hr-HR" dirty="0"/>
                    </a:p>
                  </a:txBody>
                  <a:tcPr/>
                </a:tc>
              </a:tr>
              <a:tr h="315310">
                <a:tc>
                  <a:txBody>
                    <a:bodyPr/>
                    <a:lstStyle/>
                    <a:p>
                      <a:r>
                        <a:rPr lang="hr-HR" dirty="0" smtClean="0"/>
                        <a:t>V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Multiplikant ili djelitelj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315310">
                <a:tc>
                  <a:txBody>
                    <a:bodyPr/>
                    <a:lstStyle/>
                    <a:p>
                      <a:r>
                        <a:rPr lang="hr-HR" dirty="0" smtClean="0"/>
                        <a:t>N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N/A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Pomnoži</a:t>
                      </a:r>
                      <a:endParaRPr lang="hr-HR" dirty="0"/>
                    </a:p>
                  </a:txBody>
                  <a:tcPr/>
                </a:tc>
              </a:tr>
              <a:tr h="315310">
                <a:tc>
                  <a:txBody>
                    <a:bodyPr/>
                    <a:lstStyle/>
                    <a:p>
                      <a:r>
                        <a:rPr lang="hr-HR" dirty="0" smtClean="0"/>
                        <a:t>P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N/A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Podijeli</a:t>
                      </a:r>
                      <a:r>
                        <a:rPr lang="hr-HR" baseline="0" dirty="0" smtClean="0"/>
                        <a:t> </a:t>
                      </a:r>
                      <a:endParaRPr lang="hr-HR" dirty="0"/>
                    </a:p>
                  </a:txBody>
                  <a:tcPr/>
                </a:tc>
              </a:tr>
              <a:tr h="551793">
                <a:tc>
                  <a:txBody>
                    <a:bodyPr/>
                    <a:lstStyle/>
                    <a:p>
                      <a:r>
                        <a:rPr lang="hr-HR" dirty="0" smtClean="0"/>
                        <a:t>K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Ulazna</a:t>
                      </a:r>
                      <a:r>
                        <a:rPr lang="hr-HR" baseline="0" dirty="0" smtClean="0"/>
                        <a:t> memorija za jedinicu bušene kartice tipa 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N/A</a:t>
                      </a:r>
                      <a:endParaRPr lang="hr-HR" dirty="0"/>
                    </a:p>
                  </a:txBody>
                  <a:tcPr/>
                </a:tc>
              </a:tr>
              <a:tr h="788276">
                <a:tc>
                  <a:txBody>
                    <a:bodyPr/>
                    <a:lstStyle/>
                    <a:p>
                      <a:r>
                        <a:rPr lang="hr-HR" dirty="0" smtClean="0"/>
                        <a:t>S T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N/A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Izlaz</a:t>
                      </a:r>
                      <a:r>
                        <a:rPr lang="hr-HR" baseline="0" dirty="0" smtClean="0"/>
                        <a:t> za bušenje kartica tipa 323, izlaz za pisač tipa 370, izlaz za pisač tipa 407</a:t>
                      </a:r>
                      <a:endParaRPr lang="hr-HR" dirty="0"/>
                    </a:p>
                  </a:txBody>
                  <a:tcPr/>
                </a:tc>
              </a:tr>
              <a:tr h="788276">
                <a:tc>
                  <a:txBody>
                    <a:bodyPr/>
                    <a:lstStyle/>
                    <a:p>
                      <a:r>
                        <a:rPr lang="hr-HR" dirty="0" smtClean="0"/>
                        <a:t>Q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Upitna</a:t>
                      </a:r>
                      <a:r>
                        <a:rPr lang="hr-HR" baseline="0" dirty="0" smtClean="0"/>
                        <a:t> memorija za ulaz/izlaz bušene kartice tipa 380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315310">
                <a:tc>
                  <a:txBody>
                    <a:bodyPr/>
                    <a:lstStyle/>
                    <a:p>
                      <a:r>
                        <a:rPr lang="hr-HR" dirty="0" smtClean="0"/>
                        <a:t>J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N/A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Adresa za tvrdi</a:t>
                      </a:r>
                      <a:r>
                        <a:rPr lang="hr-HR" baseline="0" dirty="0" smtClean="0"/>
                        <a:t> disk tipa 350</a:t>
                      </a:r>
                      <a:endParaRPr lang="hr-HR" dirty="0"/>
                    </a:p>
                  </a:txBody>
                  <a:tcPr/>
                </a:tc>
              </a:tr>
              <a:tr h="551793">
                <a:tc>
                  <a:txBody>
                    <a:bodyPr/>
                    <a:lstStyle/>
                    <a:p>
                      <a:r>
                        <a:rPr lang="hr-HR" dirty="0" smtClean="0"/>
                        <a:t>R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Ulazna/izlazna</a:t>
                      </a:r>
                      <a:r>
                        <a:rPr lang="hr-HR" baseline="0" dirty="0" smtClean="0"/>
                        <a:t> memorija za tvrdi disk 350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315310">
                <a:tc>
                  <a:txBody>
                    <a:bodyPr/>
                    <a:lstStyle/>
                    <a:p>
                      <a:r>
                        <a:rPr lang="hr-HR" dirty="0" smtClean="0"/>
                        <a:t>-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Međumemorija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Izbornik znakova</a:t>
                      </a:r>
                      <a:endParaRPr lang="hr-HR" dirty="0"/>
                    </a:p>
                  </a:txBody>
                  <a:tcPr/>
                </a:tc>
              </a:tr>
              <a:tr h="788276">
                <a:tc>
                  <a:txBody>
                    <a:bodyPr/>
                    <a:lstStyle/>
                    <a:p>
                      <a:r>
                        <a:rPr lang="hr-HR" dirty="0" smtClean="0"/>
                        <a:t>$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Ulazno/izlazna</a:t>
                      </a:r>
                      <a:r>
                        <a:rPr lang="hr-HR" baseline="0" dirty="0" smtClean="0"/>
                        <a:t> memorija za jedinicu koja prima bušenu traku tipa 382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824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Svojstva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70C0"/>
                </a:solidFill>
              </a:rPr>
              <a:t>IBM</a:t>
            </a:r>
            <a:r>
              <a:rPr lang="hr-HR" dirty="0" smtClean="0"/>
              <a:t> 305 RAMAC nije računalo opće primjene, već je </a:t>
            </a:r>
            <a:r>
              <a:rPr lang="hr-HR" dirty="0" err="1" smtClean="0"/>
              <a:t>programbilni</a:t>
            </a:r>
            <a:r>
              <a:rPr lang="hr-HR" dirty="0" smtClean="0"/>
              <a:t> stroj koji je bio osmišljen za računovodstvo: obradu računa i održavanje inventura</a:t>
            </a:r>
          </a:p>
          <a:p>
            <a:r>
              <a:rPr lang="hr-HR" dirty="0" smtClean="0"/>
              <a:t>Korisnici su mogli </a:t>
            </a:r>
            <a:r>
              <a:rPr lang="hr-HR" dirty="0" err="1" smtClean="0"/>
              <a:t>unjeti</a:t>
            </a:r>
            <a:r>
              <a:rPr lang="hr-HR" dirty="0" smtClean="0"/>
              <a:t> 200 linija vlastitog programa u koji se spremao na dvadeset traka na </a:t>
            </a:r>
            <a:r>
              <a:rPr lang="hr-HR" dirty="0" err="1" smtClean="0"/>
              <a:t>magnestkom</a:t>
            </a:r>
            <a:r>
              <a:rPr lang="hr-HR" dirty="0" smtClean="0"/>
              <a:t> bubnju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99589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Sistemske komponente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>
                <a:solidFill>
                  <a:srgbClr val="0070C0"/>
                </a:solidFill>
              </a:rPr>
              <a:t>IBM</a:t>
            </a:r>
            <a:r>
              <a:rPr lang="hr-HR" dirty="0" smtClean="0"/>
              <a:t> 305 – Centralni procesor, glavna memorija (magnetski bubanj), sekundarna memorija (magnetska jezgra),logička i aritmetička jedinica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IBM</a:t>
            </a:r>
            <a:r>
              <a:rPr lang="hr-HR" dirty="0" smtClean="0"/>
              <a:t> 350 Disk File – Tvrdi disk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IBM</a:t>
            </a:r>
            <a:r>
              <a:rPr lang="hr-HR" dirty="0" smtClean="0"/>
              <a:t> 370 – Pisač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IBM</a:t>
            </a:r>
            <a:r>
              <a:rPr lang="hr-HR" dirty="0" smtClean="0"/>
              <a:t> 323 – Bušač kartica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IBM</a:t>
            </a:r>
            <a:r>
              <a:rPr lang="hr-HR" dirty="0" smtClean="0"/>
              <a:t> 380 – Konzola za operatera, čitač kartica i elektronska pisaća mašina </a:t>
            </a:r>
            <a:r>
              <a:rPr lang="hr-HR" b="1" dirty="0" smtClean="0"/>
              <a:t>IBM Electric </a:t>
            </a:r>
            <a:r>
              <a:rPr lang="hr-HR" b="1" dirty="0" err="1" smtClean="0"/>
              <a:t>typewriter</a:t>
            </a:r>
            <a:r>
              <a:rPr lang="hr-HR" b="1" dirty="0" smtClean="0"/>
              <a:t> model B1</a:t>
            </a:r>
            <a:endParaRPr lang="hr-HR" dirty="0" smtClean="0"/>
          </a:p>
          <a:p>
            <a:r>
              <a:rPr lang="hr-HR" dirty="0" smtClean="0">
                <a:solidFill>
                  <a:srgbClr val="0070C0"/>
                </a:solidFill>
              </a:rPr>
              <a:t>IBM</a:t>
            </a:r>
            <a:r>
              <a:rPr lang="hr-HR" dirty="0" smtClean="0"/>
              <a:t> 340 – Izvor napajanja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89693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C:\Users\Učenik\Downloads\adasd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153506"/>
            <a:ext cx="9498295" cy="501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778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Hvala na slušanju!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Vito </a:t>
            </a:r>
            <a:r>
              <a:rPr lang="hr-HR" dirty="0" err="1" smtClean="0"/>
              <a:t>Biljan</a:t>
            </a:r>
            <a:r>
              <a:rPr lang="hr-HR" dirty="0" smtClean="0"/>
              <a:t> 7.B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3539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360</Words>
  <Application>Microsoft Office PowerPoint</Application>
  <PresentationFormat>Prikaz na zaslonu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Tema sustava Office</vt:lpstr>
      <vt:lpstr>    305</vt:lpstr>
      <vt:lpstr>Što je RAMAC?</vt:lpstr>
      <vt:lpstr>PowerPointova prezentacija</vt:lpstr>
      <vt:lpstr>Magnetski bubanj</vt:lpstr>
      <vt:lpstr>Legenda sastava bubnja</vt:lpstr>
      <vt:lpstr>Svojstva</vt:lpstr>
      <vt:lpstr>Sistemske komponente</vt:lpstr>
      <vt:lpstr>PowerPointova prezentacija</vt:lpstr>
      <vt:lpstr>Hvala na slušanju!</vt:lpstr>
    </vt:vector>
  </TitlesOfParts>
  <Company>OŠ Malešnica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305</dc:title>
  <dc:creator>Učenik</dc:creator>
  <cp:lastModifiedBy>Profesor</cp:lastModifiedBy>
  <cp:revision>5</cp:revision>
  <dcterms:created xsi:type="dcterms:W3CDTF">2018-03-13T12:02:58Z</dcterms:created>
  <dcterms:modified xsi:type="dcterms:W3CDTF">2018-03-16T13:43:32Z</dcterms:modified>
</cp:coreProperties>
</file>