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82" r:id="rId10"/>
    <p:sldId id="283" r:id="rId11"/>
    <p:sldId id="269" r:id="rId12"/>
    <p:sldId id="270" r:id="rId13"/>
    <p:sldId id="263" r:id="rId14"/>
    <p:sldId id="273" r:id="rId15"/>
    <p:sldId id="272" r:id="rId16"/>
    <p:sldId id="264" r:id="rId17"/>
    <p:sldId id="265" r:id="rId18"/>
    <p:sldId id="274" r:id="rId19"/>
    <p:sldId id="284" r:id="rId20"/>
    <p:sldId id="266" r:id="rId21"/>
    <p:sldId id="267" r:id="rId22"/>
    <p:sldId id="275" r:id="rId23"/>
    <p:sldId id="268" r:id="rId24"/>
    <p:sldId id="276" r:id="rId25"/>
    <p:sldId id="277" r:id="rId26"/>
    <p:sldId id="278" r:id="rId27"/>
    <p:sldId id="279" r:id="rId28"/>
    <p:sldId id="280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rednji stil 3 - 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7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49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42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91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14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90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20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638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4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98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161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1894-4FD6-4AD6-BEC4-21C2F8603485}" type="datetimeFigureOut">
              <a:rPr lang="hr-HR" smtClean="0"/>
              <a:t>2.11.2020.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E97A-590C-4299-A2B2-FEBB5E9E82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25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PRILOZI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5.r.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9186" y="4879570"/>
            <a:ext cx="9144000" cy="719051"/>
          </a:xfrm>
        </p:spPr>
        <p:txBody>
          <a:bodyPr/>
          <a:lstStyle/>
          <a:p>
            <a:pPr algn="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Sanja </a:t>
            </a:r>
            <a:r>
              <a:rPr lang="hr-HR" dirty="0" err="1" smtClean="0">
                <a:solidFill>
                  <a:schemeClr val="accent5">
                    <a:lumMod val="50000"/>
                  </a:schemeClr>
                </a:solidFill>
              </a:rPr>
              <a:t>Bosak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, prof.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396" y="423315"/>
            <a:ext cx="10515600" cy="1325563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UDALJENOST (MJESNI 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PRILOG)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81396" y="1947105"/>
            <a:ext cx="8902931" cy="3639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 obzirom na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udaljenost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NEGOVORNIKA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(osobe koja je udaljena i od govornika i od sugovornika)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ondje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onamo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onuda</a:t>
            </a:r>
          </a:p>
          <a:p>
            <a:pPr>
              <a:buFontTx/>
              <a:buChar char="-"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60" y="3723862"/>
            <a:ext cx="3870960" cy="278633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372" y="5607725"/>
            <a:ext cx="345948" cy="353309"/>
          </a:xfrm>
          <a:prstGeom prst="rect">
            <a:avLst/>
          </a:prstGeom>
          <a:ln>
            <a:noFill/>
          </a:ln>
        </p:spPr>
      </p:pic>
      <p:sp>
        <p:nvSpPr>
          <p:cNvPr id="7" name="TekstniOkvir 6"/>
          <p:cNvSpPr txBox="1"/>
          <p:nvPr/>
        </p:nvSpPr>
        <p:spPr>
          <a:xfrm>
            <a:off x="5671669" y="5974005"/>
            <a:ext cx="1559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Loptica je ONDJE </a:t>
            </a:r>
          </a:p>
          <a:p>
            <a:r>
              <a:rPr lang="hr-HR" sz="1400" dirty="0" smtClean="0"/>
              <a:t>(blizu njega).</a:t>
            </a:r>
            <a:endParaRPr lang="hr-HR" sz="1400" dirty="0"/>
          </a:p>
        </p:txBody>
      </p:sp>
      <p:sp>
        <p:nvSpPr>
          <p:cNvPr id="4" name="Strelica zakrivljena dolje 3"/>
          <p:cNvSpPr/>
          <p:nvPr/>
        </p:nvSpPr>
        <p:spPr>
          <a:xfrm>
            <a:off x="3921760" y="3860800"/>
            <a:ext cx="270256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PRIMJERI MJESNIH PRILOGA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122218"/>
            <a:ext cx="9152311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>
                <a:solidFill>
                  <a:schemeClr val="accent2"/>
                </a:solidFill>
              </a:rPr>
              <a:t>                  </a:t>
            </a:r>
            <a:r>
              <a:rPr lang="hr-HR" sz="1800" dirty="0" smtClean="0">
                <a:solidFill>
                  <a:srgbClr val="002060"/>
                </a:solidFill>
              </a:rPr>
              <a:t>GLAGOL</a:t>
            </a:r>
            <a:r>
              <a:rPr lang="hr-HR" sz="2400" dirty="0" smtClean="0">
                <a:solidFill>
                  <a:srgbClr val="002060"/>
                </a:solidFill>
              </a:rPr>
              <a:t>        </a:t>
            </a:r>
            <a:endParaRPr lang="hr-HR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Sprijeda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se nalazi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park, a </a:t>
            </a:r>
            <a:r>
              <a:rPr lang="hr-HR" sz="2200" b="1" dirty="0" smtClean="0">
                <a:solidFill>
                  <a:schemeClr val="accent2"/>
                </a:solidFill>
              </a:rPr>
              <a:t>straga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autobusna stanica.  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GDJE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se nalazi park? 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SPRIJEDA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GDJE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se nalazi autobusna stanica?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STRAGA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5">
                    <a:lumMod val="50000"/>
                  </a:schemeClr>
                </a:solidFill>
              </a:rPr>
              <a:t>     GLAGOL                                                                </a:t>
            </a:r>
            <a:r>
              <a:rPr lang="hr-HR" sz="1800" dirty="0" err="1" smtClean="0">
                <a:solidFill>
                  <a:schemeClr val="accent5">
                    <a:lumMod val="50000"/>
                  </a:schemeClr>
                </a:solidFill>
              </a:rPr>
              <a:t>GLAGOL</a:t>
            </a:r>
            <a:endParaRPr lang="hr-HR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Uputili smo se </a:t>
            </a:r>
            <a:r>
              <a:rPr lang="hr-HR" sz="2200" b="1" dirty="0" smtClean="0">
                <a:solidFill>
                  <a:schemeClr val="accent2">
                    <a:lumMod val="75000"/>
                  </a:schemeClr>
                </a:solidFill>
              </a:rPr>
              <a:t>onamo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jer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b="1" dirty="0" smtClean="0">
                <a:solidFill>
                  <a:schemeClr val="accent2">
                    <a:lumMod val="75000"/>
                  </a:schemeClr>
                </a:solidFill>
              </a:rPr>
              <a:t>ondje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održava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koncert.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KAMO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smo se uputili?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ONAMO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GDJE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se održava koncert?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ONDJE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b="1" dirty="0" smtClean="0">
                <a:solidFill>
                  <a:srgbClr val="C00000"/>
                </a:solidFill>
              </a:rPr>
              <a:t>                          Prilog</a:t>
            </a:r>
            <a:r>
              <a:rPr lang="hr-HR" sz="2200" dirty="0" smtClean="0">
                <a:solidFill>
                  <a:srgbClr val="C00000"/>
                </a:solidFill>
              </a:rPr>
              <a:t> je samo </a:t>
            </a:r>
            <a:r>
              <a:rPr lang="hr-HR" sz="2200" u="sng" dirty="0" smtClean="0">
                <a:solidFill>
                  <a:srgbClr val="C00000"/>
                </a:solidFill>
              </a:rPr>
              <a:t>jedna riječ</a:t>
            </a:r>
            <a:r>
              <a:rPr lang="hr-HR" sz="2200" dirty="0" smtClean="0">
                <a:solidFill>
                  <a:srgbClr val="C00000"/>
                </a:solidFill>
              </a:rPr>
              <a:t>, a može biti i </a:t>
            </a:r>
            <a:r>
              <a:rPr lang="hr-HR" sz="2200" u="sng" dirty="0" smtClean="0">
                <a:solidFill>
                  <a:srgbClr val="C00000"/>
                </a:solidFill>
              </a:rPr>
              <a:t>samostalna rečenica</a:t>
            </a:r>
            <a:r>
              <a:rPr lang="hr-HR" sz="2200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6941127" y="2543998"/>
            <a:ext cx="4987637" cy="1853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2400" b="1" dirty="0" smtClean="0">
                <a:solidFill>
                  <a:schemeClr val="accent2"/>
                </a:solidFill>
              </a:rPr>
              <a:t>         </a:t>
            </a:r>
            <a:r>
              <a:rPr lang="hr-HR" sz="1800" dirty="0" smtClean="0">
                <a:solidFill>
                  <a:srgbClr val="002060"/>
                </a:solidFill>
              </a:rPr>
              <a:t>GLAGOL</a:t>
            </a:r>
            <a:r>
              <a:rPr lang="hr-HR" sz="2400" dirty="0" smtClean="0">
                <a:solidFill>
                  <a:srgbClr val="002060"/>
                </a:solidFill>
              </a:rPr>
              <a:t>        </a:t>
            </a:r>
            <a:endParaRPr lang="hr-HR" sz="1800" dirty="0" smtClean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Tuda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hodaju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jer ima najmanje blata.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KUDA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hodaju? 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TUDA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RAZLIKA: MJESNI PRILOG I DRUGE VRSTE RIJEČI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8695" y="1321724"/>
            <a:ext cx="10914609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u="sng" dirty="0" smtClean="0">
                <a:solidFill>
                  <a:srgbClr val="C00000"/>
                </a:solidFill>
              </a:rPr>
              <a:t>Gdje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si bio prošle godine?	Bio sam </a:t>
            </a:r>
            <a:r>
              <a:rPr lang="hr-HR" sz="2200" u="sng" dirty="0" smtClean="0">
                <a:solidFill>
                  <a:schemeClr val="accent4">
                    <a:lumMod val="75000"/>
                  </a:schemeClr>
                </a:solidFill>
              </a:rPr>
              <a:t>u Engleskoj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Odgovor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„u Engleskoj”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sastoji se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od dviju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riječi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(skup riječi).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Pitanje je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GDJE?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(za mjesni prilog)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Ipak, </a:t>
            </a:r>
            <a:r>
              <a:rPr lang="hr-HR" sz="2200" dirty="0" smtClean="0">
                <a:solidFill>
                  <a:srgbClr val="C00000"/>
                </a:solidFill>
              </a:rPr>
              <a:t>ne može biti prilog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jer prilog je samo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jedna riječ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u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prijedlog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Engleskoj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imenica</a:t>
            </a:r>
            <a:endParaRPr lang="hr-HR" sz="2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b="1" dirty="0" smtClean="0">
                <a:solidFill>
                  <a:srgbClr val="C00000"/>
                </a:solidFill>
              </a:rPr>
              <a:t>          </a:t>
            </a:r>
          </a:p>
          <a:p>
            <a:pPr marL="0" indent="0">
              <a:buNone/>
            </a:pPr>
            <a:r>
              <a:rPr lang="hr-HR" sz="2200" b="1" dirty="0" smtClean="0">
                <a:solidFill>
                  <a:srgbClr val="C00000"/>
                </a:solidFill>
              </a:rPr>
              <a:t>Kuda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lete ptice? 	Ptice lete </a:t>
            </a:r>
            <a:r>
              <a:rPr lang="hr-HR" sz="2200" u="sng" dirty="0" smtClean="0">
                <a:solidFill>
                  <a:schemeClr val="accent4">
                    <a:lumMod val="75000"/>
                  </a:schemeClr>
                </a:solidFill>
              </a:rPr>
              <a:t>nebom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hr-HR" sz="2200" dirty="0" smtClean="0">
                <a:solidFill>
                  <a:srgbClr val="C00000"/>
                </a:solidFill>
              </a:rPr>
              <a:t>                </a:t>
            </a:r>
          </a:p>
          <a:p>
            <a:pPr marL="0" indent="0">
              <a:buNone/>
            </a:pPr>
            <a:endParaRPr lang="hr-HR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Odgovor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„nebom”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sastoji se samo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od jedne riječi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 Pitanje je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KUDA?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(za mjesni prilog)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Ipak, </a:t>
            </a:r>
            <a:r>
              <a:rPr lang="hr-HR" sz="2200" dirty="0" smtClean="0">
                <a:solidFill>
                  <a:srgbClr val="C00000"/>
                </a:solidFill>
              </a:rPr>
              <a:t>ne može biti prilog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jer nebo je po vrsti riječi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imenica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srednjega roda jednine (</a:t>
            </a:r>
            <a:r>
              <a:rPr lang="hr-HR" sz="2200" i="1" dirty="0" smtClean="0">
                <a:solidFill>
                  <a:schemeClr val="accent5">
                    <a:lumMod val="50000"/>
                  </a:schemeClr>
                </a:solidFill>
              </a:rPr>
              <a:t>ovo nebo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9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VREMENA (VREMENSKI PRILOG)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5" y="1825625"/>
            <a:ext cx="1107255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izriče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VRIJEME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kada se događa radnja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odgovara na pitanja: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KADA?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OTKADA?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DOKADA?</a:t>
            </a: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KADA?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sada, tada, onda, nikada, nekada, uvijek, jučer, danas, sutra, jutros, večeras, noćas, svakodnevno, ponekad, odmah, rano, kasno, rijetko, često, davno, prije, poslije…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OTKADA?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oduvijek, odsad, otada, odavna, odmalena…</a:t>
            </a:r>
            <a:endParaRPr lang="hr-HR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DOKADA?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dosad, dotad, dogodine, </a:t>
            </a:r>
            <a:r>
              <a:rPr lang="hr-HR" sz="2400" noProof="1" smtClean="0">
                <a:solidFill>
                  <a:schemeClr val="accent5">
                    <a:lumMod val="50000"/>
                  </a:schemeClr>
                </a:solidFill>
              </a:rPr>
              <a:t>doskoro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  <a:endParaRPr lang="hr-HR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3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PRIMJERI VREMENSKIH PRILOGA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122217"/>
            <a:ext cx="10216340" cy="489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                  </a:t>
            </a:r>
            <a:r>
              <a:rPr lang="hr-HR" sz="1800" noProof="1" smtClean="0">
                <a:solidFill>
                  <a:srgbClr val="002060"/>
                </a:solidFill>
              </a:rPr>
              <a:t>GLAGOL</a:t>
            </a:r>
            <a:r>
              <a:rPr lang="hr-HR" sz="2200" dirty="0" smtClean="0">
                <a:solidFill>
                  <a:srgbClr val="002060"/>
                </a:solidFill>
              </a:rPr>
              <a:t>        	            </a:t>
            </a:r>
            <a:r>
              <a:rPr lang="hr-HR" sz="1800" noProof="1" smtClean="0">
                <a:solidFill>
                  <a:srgbClr val="002060"/>
                </a:solidFill>
              </a:rPr>
              <a:t>GLAGOL</a:t>
            </a:r>
          </a:p>
          <a:p>
            <a:pPr marL="0" indent="0"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Prekosutra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utakmica, a </a:t>
            </a:r>
            <a:r>
              <a:rPr lang="hr-HR" sz="2200" b="1" dirty="0" smtClean="0">
                <a:solidFill>
                  <a:schemeClr val="accent2"/>
                </a:solidFill>
              </a:rPr>
              <a:t>sutra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imamo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višesatni trening.  </a:t>
            </a: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je utakmica? 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PREKOSUTRA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imamo višesatni trening?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SUTRA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hr-HR" sz="1800" noProof="1" smtClean="0">
                <a:solidFill>
                  <a:schemeClr val="accent5">
                    <a:lumMod val="50000"/>
                  </a:schemeClr>
                </a:solidFill>
              </a:rPr>
              <a:t>GLAGOL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               </a:t>
            </a:r>
            <a:r>
              <a:rPr lang="hr-HR" sz="1800" noProof="1" smtClean="0">
                <a:solidFill>
                  <a:schemeClr val="accent5">
                    <a:lumMod val="50000"/>
                  </a:schemeClr>
                </a:solidFill>
              </a:rPr>
              <a:t>GLAGOL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Baka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stiže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b="1" dirty="0" smtClean="0">
                <a:solidFill>
                  <a:schemeClr val="accent2"/>
                </a:solidFill>
              </a:rPr>
              <a:t>uskoro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to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znamo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b="1" dirty="0" smtClean="0">
                <a:solidFill>
                  <a:schemeClr val="accent2"/>
                </a:solidFill>
              </a:rPr>
              <a:t>odavna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  </a:t>
            </a: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KADA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stiže baka?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USKORO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OTKADA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to znamo?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ODAVNA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480" y="385445"/>
            <a:ext cx="11572240" cy="865159"/>
          </a:xfrm>
        </p:spPr>
        <p:txBody>
          <a:bodyPr>
            <a:noAutofit/>
          </a:bodyPr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RAZLIKA: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VREMENSKI 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PRILOG I DRUGE VRSTE RIJEČI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8695" y="1321724"/>
            <a:ext cx="10914609" cy="34913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200" b="1" u="sng" dirty="0" smtClean="0">
                <a:solidFill>
                  <a:srgbClr val="C00000"/>
                </a:solidFill>
              </a:rPr>
              <a:t>Kada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igramo utakmicu?		Igramo </a:t>
            </a:r>
            <a:r>
              <a:rPr lang="hr-HR" sz="2200" u="sng" dirty="0" smtClean="0">
                <a:solidFill>
                  <a:schemeClr val="accent4">
                    <a:lumMod val="75000"/>
                  </a:schemeClr>
                </a:solidFill>
              </a:rPr>
              <a:t>za dva dana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Odgovor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„za dva dana”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sastoji se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od triju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riječi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(skup riječi).  </a:t>
            </a: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Bez obzira na to što je pitanje povezano s vremenskim prilogom, te tri riječi nisu prilozi.</a:t>
            </a:r>
            <a:endParaRPr lang="hr-HR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za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prijedlog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dva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broj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dana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imenica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Zapamtimo!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Prilog je samo jedna riječ koja odgovara na pitanja: gdje, kada, kako, koliko, zašto…</a:t>
            </a:r>
            <a:endParaRPr lang="hr-H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b="1" dirty="0" smtClean="0">
                <a:solidFill>
                  <a:srgbClr val="C00000"/>
                </a:solidFill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1296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NAČINA (NAČINSKI PRILOG)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5" y="1825625"/>
            <a:ext cx="1107255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izriče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NAČIN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na koji se događa radnja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odgovara na pitanja: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KAKO?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NA KOJI NAČIN?</a:t>
            </a: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KAKO?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ovako, tako, onako, nekako, nikako, potajno, tiho, glasno, potrbuške, naglavačke, naopako, napamet, naglas, iznenada, odjednom, jedva, brzo, polako, hitro, teško, lako, jako, veselo, tužno…</a:t>
            </a:r>
          </a:p>
        </p:txBody>
      </p:sp>
    </p:spTree>
    <p:extLst>
      <p:ext uri="{BB962C8B-B14F-4D97-AF65-F5344CB8AC3E}">
        <p14:creationId xmlns:p14="http://schemas.microsoft.com/office/powerpoint/2010/main" val="277965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396" y="42331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NAČINA (NAČINSKI 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PRILOG)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81396" y="1947105"/>
            <a:ext cx="8902931" cy="3639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 obzirom na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udaljenost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ovako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SUGOVORNIKA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tako</a:t>
            </a:r>
            <a:endParaRPr lang="hr-HR" sz="2400" b="1" noProof="1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NEGOVORNIKA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(osobe koja je udaljena i od govornika i od sugovornika)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onako</a:t>
            </a:r>
          </a:p>
          <a:p>
            <a:pPr>
              <a:buFontTx/>
              <a:buChar char="-"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0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PRIMJERI NAČINSKIH PRILOGA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122217"/>
            <a:ext cx="10216340" cy="5411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                  </a:t>
            </a:r>
            <a:r>
              <a:rPr lang="hr-HR" sz="1800" noProof="1" smtClean="0">
                <a:solidFill>
                  <a:srgbClr val="002060"/>
                </a:solidFill>
              </a:rPr>
              <a:t>GLAGOL</a:t>
            </a:r>
            <a:r>
              <a:rPr lang="hr-HR" sz="2200" dirty="0" smtClean="0">
                <a:solidFill>
                  <a:srgbClr val="002060"/>
                </a:solidFill>
              </a:rPr>
              <a:t>        	            </a:t>
            </a:r>
            <a:r>
              <a:rPr lang="hr-HR" sz="1800" noProof="1" smtClean="0">
                <a:solidFill>
                  <a:srgbClr val="002060"/>
                </a:solidFill>
              </a:rPr>
              <a:t>GLAGOL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Neopazice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sam ušao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u kuću i </a:t>
            </a:r>
            <a:r>
              <a:rPr lang="hr-HR" sz="2200" b="1" dirty="0" smtClean="0">
                <a:solidFill>
                  <a:schemeClr val="accent2"/>
                </a:solidFill>
              </a:rPr>
              <a:t>kriomice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uzeo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iz svoje sobe fotoaparat. </a:t>
            </a:r>
            <a:r>
              <a:rPr lang="hr-HR" sz="2200" b="1" dirty="0" smtClean="0">
                <a:solidFill>
                  <a:schemeClr val="accent2"/>
                </a:solidFill>
              </a:rPr>
              <a:t>Nekako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sam se uspio </a:t>
            </a:r>
            <a:r>
              <a:rPr lang="hr-HR" sz="2200" u="sng" dirty="0" err="1" smtClean="0">
                <a:solidFill>
                  <a:schemeClr val="accent5">
                    <a:lumMod val="50000"/>
                  </a:schemeClr>
                </a:solidFill>
              </a:rPr>
              <a:t>iskrati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iz kuće da me moji ne vide. </a:t>
            </a:r>
            <a:r>
              <a:rPr lang="hr-HR" sz="2200" b="1" dirty="0" smtClean="0">
                <a:solidFill>
                  <a:schemeClr val="accent2"/>
                </a:solidFill>
              </a:rPr>
              <a:t>Odjednom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začujem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svoje ime. Već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sam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b="1" dirty="0" smtClean="0">
                <a:solidFill>
                  <a:schemeClr val="accent2"/>
                </a:solidFill>
              </a:rPr>
              <a:t>napamet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znao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što će mi majka reći pa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sam se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b="1" dirty="0" smtClean="0">
                <a:solidFill>
                  <a:schemeClr val="accent2"/>
                </a:solidFill>
              </a:rPr>
              <a:t>lagano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i </a:t>
            </a:r>
            <a:r>
              <a:rPr lang="hr-HR" sz="2200" b="1" dirty="0" smtClean="0">
                <a:solidFill>
                  <a:schemeClr val="accent2"/>
                </a:solidFill>
              </a:rPr>
              <a:t>pokajnički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vratio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u kuću.. 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sam ušao u kuću?	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NEOPAZICE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sam uzeo fotoaparat?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KRIOMICE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sam se uspio </a:t>
            </a:r>
            <a:r>
              <a:rPr lang="hr-HR" sz="2200" dirty="0" err="1" smtClean="0">
                <a:solidFill>
                  <a:schemeClr val="accent5">
                    <a:lumMod val="50000"/>
                  </a:schemeClr>
                </a:solidFill>
              </a:rPr>
              <a:t>iskrati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iz kuće? 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NEKAKO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začujem svoje ime? 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ODJEDNOM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sam znao što će mi majka reći?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NAPAMET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sam se vratio u kuću?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LAGANO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POKAJNIČKI</a:t>
            </a:r>
            <a:endParaRPr lang="hr-H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9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480" y="385445"/>
            <a:ext cx="11572240" cy="865159"/>
          </a:xfrm>
        </p:spPr>
        <p:txBody>
          <a:bodyPr>
            <a:noAutofit/>
          </a:bodyPr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RAZLIKA: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NAČINSKI 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PRILOG I DRUGE VRSTE RIJEČI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8695" y="1321724"/>
            <a:ext cx="10914609" cy="34913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200" b="1" u="sng" dirty="0" smtClean="0">
                <a:solidFill>
                  <a:srgbClr val="C00000"/>
                </a:solidFill>
              </a:rPr>
              <a:t>Kako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slikaš svoje slike?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Slikam ih </a:t>
            </a:r>
            <a:r>
              <a:rPr lang="hr-HR" sz="2200" u="sng" dirty="0" smtClean="0">
                <a:solidFill>
                  <a:schemeClr val="accent4">
                    <a:lumMod val="75000"/>
                  </a:schemeClr>
                </a:solidFill>
              </a:rPr>
              <a:t>poput pravoga umjetnika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Odgovor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„poput pravoga umjetnika”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sastoji se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od triju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riječi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(skup riječi).  </a:t>
            </a: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Bez obzira na to što je pitanje povezano s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načinskim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prilogom, te tri riječi nisu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prilozi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poput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prijedlog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pravoga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pridjev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umjetnika = 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imenica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hr-HR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Zapamtimo!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Prilog je samo jedna riječ koja odgovara na pitanja: gdje, kada, kako, koliko, zašto…</a:t>
            </a:r>
            <a:endParaRPr lang="hr-H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b="1" dirty="0" smtClean="0">
                <a:solidFill>
                  <a:srgbClr val="C00000"/>
                </a:solidFill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90150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PRILOZI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011" y="1690688"/>
            <a:ext cx="6186761" cy="4169783"/>
          </a:xfrm>
        </p:spPr>
      </p:pic>
      <p:sp>
        <p:nvSpPr>
          <p:cNvPr id="5" name="TekstniOkvir 4"/>
          <p:cNvSpPr txBox="1"/>
          <p:nvPr/>
        </p:nvSpPr>
        <p:spPr>
          <a:xfrm>
            <a:off x="5311833" y="2535382"/>
            <a:ext cx="307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GLAGOL</a:t>
            </a:r>
            <a:endParaRPr lang="hr-HR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854931" y="2535382"/>
            <a:ext cx="307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PRILOG</a:t>
            </a:r>
            <a:endParaRPr lang="hr-H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4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199" y="423315"/>
            <a:ext cx="11047615" cy="1325563"/>
          </a:xfrm>
        </p:spPr>
        <p:txBody>
          <a:bodyPr/>
          <a:lstStyle/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RAZLIKA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IZMEĐU PRILOGA NAČINA I PRIDJEVA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81396" y="1947105"/>
            <a:ext cx="8902931" cy="3639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76683"/>
              </p:ext>
            </p:extLst>
          </p:nvPr>
        </p:nvGraphicFramePr>
        <p:xfrm>
          <a:off x="1749367" y="2264265"/>
          <a:ext cx="8128000" cy="2632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967">
                  <a:extLst>
                    <a:ext uri="{9D8B030D-6E8A-4147-A177-3AD203B41FA5}">
                      <a16:colId xmlns:a16="http://schemas.microsoft.com/office/drawing/2014/main" val="1936494566"/>
                    </a:ext>
                  </a:extLst>
                </a:gridCol>
                <a:gridCol w="4499033">
                  <a:extLst>
                    <a:ext uri="{9D8B030D-6E8A-4147-A177-3AD203B41FA5}">
                      <a16:colId xmlns:a16="http://schemas.microsoft.com/office/drawing/2014/main" val="1286064706"/>
                    </a:ext>
                  </a:extLst>
                </a:gridCol>
              </a:tblGrid>
              <a:tr h="869541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PRILOZI </a:t>
                      </a:r>
                    </a:p>
                    <a:p>
                      <a:pPr algn="ctr"/>
                      <a:r>
                        <a:rPr lang="hr-HR" sz="24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– </a:t>
                      </a:r>
                      <a:r>
                        <a:rPr lang="hr-HR" sz="2400" u="sng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KAKO</a:t>
                      </a:r>
                      <a:r>
                        <a:rPr lang="hr-HR" sz="24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? (uz glagol)</a:t>
                      </a:r>
                      <a:endParaRPr lang="hr-HR" sz="24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PRIDJEVI (SREDNJI ROD JEDNINE) – </a:t>
                      </a:r>
                      <a:r>
                        <a:rPr lang="hr-HR" sz="2400" u="sng" dirty="0" smtClean="0"/>
                        <a:t>KAKVO</a:t>
                      </a:r>
                      <a:r>
                        <a:rPr lang="hr-HR" sz="2400" dirty="0" smtClean="0"/>
                        <a:t>? (uz imenicu)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215064"/>
                  </a:ext>
                </a:extLst>
              </a:tr>
              <a:tr h="1763314">
                <a:tc>
                  <a:txBody>
                    <a:bodyPr/>
                    <a:lstStyle/>
                    <a:p>
                      <a:r>
                        <a:rPr lang="hr-HR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         (Kako?)  </a:t>
                      </a:r>
                      <a:r>
                        <a:rPr lang="hr-HR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GLAGOL</a:t>
                      </a:r>
                    </a:p>
                    <a:p>
                      <a:r>
                        <a:rPr lang="hr-HR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Dijete</a:t>
                      </a:r>
                      <a:r>
                        <a:rPr lang="hr-HR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veselo</a:t>
                      </a:r>
                      <a:r>
                        <a:rPr lang="hr-HR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u="dbl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trči</a:t>
                      </a:r>
                      <a:r>
                        <a:rPr lang="hr-HR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endParaRPr lang="hr-HR" sz="2400" u="dbl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hr-HR" sz="1800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GLAGOL    </a:t>
                      </a:r>
                      <a:r>
                        <a:rPr lang="hr-HR" sz="1800" u="non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(Kako?)</a:t>
                      </a:r>
                    </a:p>
                    <a:p>
                      <a:r>
                        <a:rPr lang="hr-HR" sz="2400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  <a:r>
                        <a:rPr lang="hr-HR" sz="2400" u="dbl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Trči</a:t>
                      </a:r>
                      <a:r>
                        <a:rPr lang="hr-HR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hr-HR" sz="2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brže</a:t>
                      </a:r>
                      <a:r>
                        <a:rPr lang="hr-HR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hr-HR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u="non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IMENICA</a:t>
                      </a:r>
                      <a:r>
                        <a:rPr lang="hr-HR" sz="1800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                              </a:t>
                      </a:r>
                      <a:r>
                        <a:rPr lang="hr-HR" sz="1800" u="none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IMENICA</a:t>
                      </a:r>
                      <a:endParaRPr lang="hr-HR" sz="1800" u="none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hr-HR" sz="2400" u="sng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Dijete</a:t>
                      </a:r>
                      <a:r>
                        <a:rPr lang="hr-HR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je </a:t>
                      </a:r>
                      <a:r>
                        <a:rPr lang="hr-HR" sz="24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veselo</a:t>
                      </a:r>
                      <a:r>
                        <a:rPr lang="hr-HR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hr-HR" sz="24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Veselo</a:t>
                      </a:r>
                      <a:r>
                        <a:rPr lang="hr-HR" sz="24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u="sng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dijete</a:t>
                      </a:r>
                      <a:r>
                        <a:rPr lang="hr-HR" sz="24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trči.</a:t>
                      </a:r>
                    </a:p>
                    <a:p>
                      <a:r>
                        <a:rPr lang="hr-HR" sz="1800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   </a:t>
                      </a:r>
                    </a:p>
                    <a:p>
                      <a:r>
                        <a:rPr lang="hr-HR" sz="1800" u="non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     IMENICA</a:t>
                      </a:r>
                      <a:endParaRPr lang="hr-HR" sz="1800" b="1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hr-HR" sz="2400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Brže</a:t>
                      </a:r>
                      <a:r>
                        <a:rPr lang="hr-HR" sz="24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u="sng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trčanje</a:t>
                      </a:r>
                      <a:r>
                        <a:rPr lang="hr-HR" sz="2400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donosi pobjedu.</a:t>
                      </a:r>
                      <a:endParaRPr lang="hr-HR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37967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67304"/>
              </p:ext>
            </p:extLst>
          </p:nvPr>
        </p:nvGraphicFramePr>
        <p:xfrm>
          <a:off x="1749367" y="5329862"/>
          <a:ext cx="362896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967">
                  <a:extLst>
                    <a:ext uri="{9D8B030D-6E8A-4147-A177-3AD203B41FA5}">
                      <a16:colId xmlns:a16="http://schemas.microsoft.com/office/drawing/2014/main" val="1248784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b="0" u="non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              </a:t>
                      </a:r>
                      <a:r>
                        <a:rPr lang="hr-HR" sz="2400" b="0" u="none" dirty="0" smtClean="0">
                          <a:solidFill>
                            <a:srgbClr val="C00000"/>
                          </a:solidFill>
                        </a:rPr>
                        <a:t>Kako? </a:t>
                      </a:r>
                      <a:r>
                        <a:rPr lang="hr-HR" sz="1800" b="0" u="none" dirty="0" smtClean="0">
                          <a:solidFill>
                            <a:srgbClr val="C00000"/>
                          </a:solidFill>
                        </a:rPr>
                        <a:t>(uz glagol)</a:t>
                      </a:r>
                    </a:p>
                    <a:p>
                      <a:r>
                        <a:rPr lang="hr-HR" sz="2400" b="0" u="dbl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Ponašaj</a:t>
                      </a:r>
                      <a:r>
                        <a:rPr lang="hr-HR" sz="2400" b="0" u="dbl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0" u="dbl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se </a:t>
                      </a:r>
                      <a:r>
                        <a:rPr lang="hr-HR" sz="2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ljudski</a:t>
                      </a:r>
                      <a:r>
                        <a:rPr lang="hr-HR" sz="2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hr-HR" sz="24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84482"/>
                  </a:ext>
                </a:extLst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94092"/>
              </p:ext>
            </p:extLst>
          </p:nvPr>
        </p:nvGraphicFramePr>
        <p:xfrm>
          <a:off x="5378334" y="5323441"/>
          <a:ext cx="449903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033">
                  <a:extLst>
                    <a:ext uri="{9D8B030D-6E8A-4147-A177-3AD203B41FA5}">
                      <a16:colId xmlns:a16="http://schemas.microsoft.com/office/drawing/2014/main" val="1248784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b="0" u="none" baseline="0" dirty="0" smtClean="0">
                          <a:solidFill>
                            <a:srgbClr val="C00000"/>
                          </a:solidFill>
                        </a:rPr>
                        <a:t>Kakav? </a:t>
                      </a:r>
                      <a:r>
                        <a:rPr lang="hr-HR" sz="1800" b="0" u="none" baseline="0" dirty="0" smtClean="0">
                          <a:solidFill>
                            <a:srgbClr val="C00000"/>
                          </a:solidFill>
                        </a:rPr>
                        <a:t>(uz imenicu)</a:t>
                      </a:r>
                      <a:endParaRPr lang="hr-HR" sz="2400" b="0" u="none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hr-HR" sz="2400" b="1" u="sng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Ljudski</a:t>
                      </a:r>
                      <a:r>
                        <a:rPr lang="hr-HR" sz="2400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0" u="sng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postupak</a:t>
                      </a:r>
                      <a:r>
                        <a:rPr lang="hr-HR" sz="2400" b="0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zlata vrijedi</a:t>
                      </a:r>
                      <a:r>
                        <a:rPr lang="hr-HR" sz="2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hr-HR" sz="24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8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29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KOLIČINE (KOLIČINSKI PRILOG)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5" y="1825625"/>
            <a:ext cx="1107255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izriče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KOLIČINU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radnje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odgovara na pitanja: 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KOLIKO?</a:t>
            </a: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KOLIKO?</a:t>
            </a: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ovoliko, toliko, onoliko, malo, manje, premalo, puno, više, previše, mnogo, još, nimalo, jedanput, dvaput, triput…</a:t>
            </a:r>
          </a:p>
        </p:txBody>
      </p:sp>
    </p:spTree>
    <p:extLst>
      <p:ext uri="{BB962C8B-B14F-4D97-AF65-F5344CB8AC3E}">
        <p14:creationId xmlns:p14="http://schemas.microsoft.com/office/powerpoint/2010/main" val="88576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PRIMJERI KOLIČINSKIH PRILOGA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3441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	</a:t>
            </a: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b="1" dirty="0" smtClean="0">
                <a:solidFill>
                  <a:schemeClr val="accent2"/>
                </a:solidFill>
              </a:rPr>
              <a:t>Toliko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sam se prestrašio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da sam vrisnuo na sav glas. Bojim se da sutra neću sve znati na ispitu jer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je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gradiva </a:t>
            </a:r>
            <a:r>
              <a:rPr lang="hr-HR" sz="2200" b="1" dirty="0" smtClean="0">
                <a:solidFill>
                  <a:schemeClr val="accent2"/>
                </a:solidFill>
              </a:rPr>
              <a:t>previše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, a vremena </a:t>
            </a:r>
            <a:r>
              <a:rPr lang="hr-HR" sz="2200" b="1" dirty="0" smtClean="0">
                <a:solidFill>
                  <a:schemeClr val="accent2"/>
                </a:solidFill>
              </a:rPr>
              <a:t>premalo. </a:t>
            </a:r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KOLIKO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sam se prestrašio?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TOLIKO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KOLIKO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je gradiva?	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PREVIŠE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KOLIKO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je vremena? 	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PREMALO</a:t>
            </a:r>
          </a:p>
        </p:txBody>
      </p:sp>
    </p:spTree>
    <p:extLst>
      <p:ext uri="{BB962C8B-B14F-4D97-AF65-F5344CB8AC3E}">
        <p14:creationId xmlns:p14="http://schemas.microsoft.com/office/powerpoint/2010/main" val="384743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UZROKA (UZROČNI PRILOG)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5" y="1825625"/>
            <a:ext cx="1107255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izriče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UZROK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radnje (zašto se što dogodilo)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odgovara na pitanja: </a:t>
            </a:r>
            <a:r>
              <a:rPr lang="hr-HR" sz="2400" b="1" dirty="0" smtClean="0">
                <a:solidFill>
                  <a:srgbClr val="7030A0"/>
                </a:solidFill>
              </a:rPr>
              <a:t>ZAŠTO?, ZBOG ČEGA?</a:t>
            </a: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ZAŠTO?</a:t>
            </a: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zato, stoga</a:t>
            </a:r>
          </a:p>
        </p:txBody>
      </p:sp>
    </p:spTree>
    <p:extLst>
      <p:ext uri="{BB962C8B-B14F-4D97-AF65-F5344CB8AC3E}">
        <p14:creationId xmlns:p14="http://schemas.microsoft.com/office/powerpoint/2010/main" val="2419036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PRIMJERI UZROČNIH PRILOGA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39817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dirty="0" smtClean="0">
                <a:solidFill>
                  <a:srgbClr val="002060"/>
                </a:solidFill>
              </a:rPr>
              <a:t>	</a:t>
            </a: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Sestra je sinoć došla jako kasno. </a:t>
            </a:r>
            <a:r>
              <a:rPr lang="hr-HR" sz="2200" b="1" dirty="0" smtClean="0">
                <a:solidFill>
                  <a:schemeClr val="accent2"/>
                </a:solidFill>
              </a:rPr>
              <a:t>Stoga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200" u="sng" dirty="0" smtClean="0">
                <a:solidFill>
                  <a:schemeClr val="accent5">
                    <a:lumMod val="50000"/>
                  </a:schemeClr>
                </a:solidFill>
              </a:rPr>
              <a:t>nemoj galamiti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ZAŠTO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nemoj galamiti?	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STOGA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(jer je došla kasno i vjerojatno se želi odmoriti)</a:t>
            </a:r>
          </a:p>
          <a:p>
            <a:pPr marL="0" indent="0">
              <a:buNone/>
            </a:pPr>
            <a:endParaRPr lang="hr-H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Dobili smo neke loše ocjene. </a:t>
            </a:r>
            <a:r>
              <a:rPr lang="hr-HR" sz="2200" b="1" dirty="0" smtClean="0">
                <a:solidFill>
                  <a:schemeClr val="accent2"/>
                </a:solidFill>
              </a:rPr>
              <a:t>Zato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se primimo učenja.</a:t>
            </a:r>
          </a:p>
          <a:p>
            <a:pPr marL="0" indent="0">
              <a:buNone/>
            </a:pPr>
            <a:endParaRPr lang="hr-HR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ZAŠTO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 se primimo učenja?	</a:t>
            </a:r>
            <a:r>
              <a:rPr lang="hr-HR" sz="2200" b="1" dirty="0" smtClean="0">
                <a:solidFill>
                  <a:schemeClr val="accent5">
                    <a:lumMod val="50000"/>
                  </a:schemeClr>
                </a:solidFill>
              </a:rPr>
              <a:t>ZATO 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(da ispravimo ocjene)</a:t>
            </a:r>
          </a:p>
        </p:txBody>
      </p:sp>
    </p:spTree>
    <p:extLst>
      <p:ext uri="{BB962C8B-B14F-4D97-AF65-F5344CB8AC3E}">
        <p14:creationId xmlns:p14="http://schemas.microsoft.com/office/powerpoint/2010/main" val="2075950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ZADATAK 1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4322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Prepiši sljedeće rečenice.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Podcrtaj u rečenicama </a:t>
            </a:r>
            <a:r>
              <a:rPr lang="hr-HR" sz="2200" u="sng" noProof="1" smtClean="0">
                <a:solidFill>
                  <a:schemeClr val="accent4">
                    <a:lumMod val="50000"/>
                  </a:schemeClr>
                </a:solidFill>
              </a:rPr>
              <a:t>priloge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 i od njih povuci strelicu na glagole kojima se prilažu (na koje se odnose).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Sutra počinje škola. Jedva čekam da opet vidim svoje društvo. Moji me prijatelji uvijek znaju razveseliti. Svi smo se vratili odnekud, neki s mora, neki od bake i djeda, neki s planina. Ja sam dugo bio na moru i ondje sam upoznao puno dragih ljudi. Večeras sigurno neću moći tako brzo zaspati jer me već trese pozitivna groznica i najradije bih cijelu noć bio budan da skratim to vrijeme… </a:t>
            </a:r>
          </a:p>
        </p:txBody>
      </p:sp>
    </p:spTree>
    <p:extLst>
      <p:ext uri="{BB962C8B-B14F-4D97-AF65-F5344CB8AC3E}">
        <p14:creationId xmlns:p14="http://schemas.microsoft.com/office/powerpoint/2010/main" val="417947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RJEŠENJE ZADATKA 1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8270" y="1446414"/>
            <a:ext cx="10216340" cy="51123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Prepiši sljedeće rečenice.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Podcrtaj u rečenicama priloge i od njih povuci strelicu na glagole kojima se prilažu (na koje se odnose).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b="1" noProof="1" smtClean="0">
                <a:solidFill>
                  <a:schemeClr val="accent2"/>
                </a:solidFill>
              </a:rPr>
              <a:t>Sutra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počinje</a:t>
            </a:r>
            <a:r>
              <a:rPr lang="hr-HR" sz="2200" noProof="1" smtClean="0">
                <a:solidFill>
                  <a:srgbClr val="002060"/>
                </a:solidFill>
              </a:rPr>
              <a:t> škola. </a:t>
            </a:r>
            <a:r>
              <a:rPr lang="hr-HR" sz="2200" b="1" noProof="1" smtClean="0">
                <a:solidFill>
                  <a:schemeClr val="accent2"/>
                </a:solidFill>
              </a:rPr>
              <a:t>Jedva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čekam</a:t>
            </a:r>
            <a:r>
              <a:rPr lang="hr-HR" sz="2200" noProof="1" smtClean="0">
                <a:solidFill>
                  <a:srgbClr val="002060"/>
                </a:solidFill>
              </a:rPr>
              <a:t> da vidim svoje društvo.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Moji me prijatelji </a:t>
            </a:r>
            <a:r>
              <a:rPr lang="hr-HR" sz="2200" b="1" noProof="1" smtClean="0">
                <a:solidFill>
                  <a:schemeClr val="accent2"/>
                </a:solidFill>
              </a:rPr>
              <a:t>uvijek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znaju razveseliti</a:t>
            </a:r>
            <a:r>
              <a:rPr lang="hr-HR" sz="2200" noProof="1" smtClean="0">
                <a:solidFill>
                  <a:srgbClr val="002060"/>
                </a:solidFill>
              </a:rPr>
              <a:t>. Svi </a:t>
            </a:r>
            <a:r>
              <a:rPr lang="hr-HR" sz="2200" u="sng" noProof="1" smtClean="0">
                <a:solidFill>
                  <a:srgbClr val="002060"/>
                </a:solidFill>
              </a:rPr>
              <a:t>smo se vratili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odnekud</a:t>
            </a:r>
            <a:r>
              <a:rPr lang="hr-HR" sz="2200" noProof="1" smtClean="0">
                <a:solidFill>
                  <a:srgbClr val="002060"/>
                </a:solidFill>
              </a:rPr>
              <a:t>, neki s mora, neki od bake i djeda, neki s planina.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Ja </a:t>
            </a:r>
            <a:r>
              <a:rPr lang="hr-HR" sz="2200" u="sng" noProof="1" smtClean="0">
                <a:solidFill>
                  <a:srgbClr val="002060"/>
                </a:solidFill>
              </a:rPr>
              <a:t>sam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dugo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bio</a:t>
            </a:r>
            <a:r>
              <a:rPr lang="hr-HR" sz="2200" noProof="1" smtClean="0">
                <a:solidFill>
                  <a:srgbClr val="002060"/>
                </a:solidFill>
              </a:rPr>
              <a:t> na moru i </a:t>
            </a:r>
            <a:r>
              <a:rPr lang="hr-HR" sz="2200" b="1" noProof="1" smtClean="0">
                <a:solidFill>
                  <a:schemeClr val="accent2"/>
                </a:solidFill>
              </a:rPr>
              <a:t>ondje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sam upoznao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puno</a:t>
            </a:r>
            <a:r>
              <a:rPr lang="hr-HR" sz="2200" noProof="1" smtClean="0">
                <a:solidFill>
                  <a:srgbClr val="002060"/>
                </a:solidFill>
              </a:rPr>
              <a:t> dragih ljudi.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b="1" noProof="1" smtClean="0">
                <a:solidFill>
                  <a:schemeClr val="accent2"/>
                </a:solidFill>
              </a:rPr>
              <a:t>Večeras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sigurno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neću moći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tako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brzo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zaspati</a:t>
            </a:r>
            <a:r>
              <a:rPr lang="hr-HR" sz="2200" noProof="1" smtClean="0">
                <a:solidFill>
                  <a:srgbClr val="002060"/>
                </a:solidFill>
              </a:rPr>
              <a:t> jer me </a:t>
            </a:r>
            <a:r>
              <a:rPr lang="hr-HR" sz="2200" b="1" noProof="1" smtClean="0">
                <a:solidFill>
                  <a:schemeClr val="accent2"/>
                </a:solidFill>
              </a:rPr>
              <a:t>već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trese</a:t>
            </a:r>
            <a:r>
              <a:rPr lang="hr-HR" sz="2200" noProof="1" smtClean="0">
                <a:solidFill>
                  <a:srgbClr val="002060"/>
                </a:solidFill>
              </a:rPr>
              <a:t> pozitivna groznica i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najradije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u="sng" noProof="1" smtClean="0">
                <a:solidFill>
                  <a:srgbClr val="002060"/>
                </a:solidFill>
              </a:rPr>
              <a:t>bih</a:t>
            </a:r>
            <a:r>
              <a:rPr lang="hr-HR" sz="2200" noProof="1" smtClean="0">
                <a:solidFill>
                  <a:srgbClr val="002060"/>
                </a:solidFill>
              </a:rPr>
              <a:t> cijelu noć </a:t>
            </a:r>
            <a:r>
              <a:rPr lang="hr-HR" sz="2200" u="sng" noProof="1" smtClean="0">
                <a:solidFill>
                  <a:srgbClr val="002060"/>
                </a:solidFill>
              </a:rPr>
              <a:t>bio</a:t>
            </a:r>
            <a:r>
              <a:rPr lang="hr-HR" sz="2200" noProof="1" smtClean="0">
                <a:solidFill>
                  <a:srgbClr val="002060"/>
                </a:solidFill>
              </a:rPr>
              <a:t> budan, no mama me </a:t>
            </a:r>
            <a:r>
              <a:rPr lang="hr-HR" sz="2200" u="sng" noProof="1" smtClean="0">
                <a:solidFill>
                  <a:srgbClr val="002060"/>
                </a:solidFill>
              </a:rPr>
              <a:t>tjera</a:t>
            </a:r>
            <a:r>
              <a:rPr lang="hr-HR" sz="2200" noProof="1" smtClean="0">
                <a:solidFill>
                  <a:srgbClr val="002060"/>
                </a:solidFill>
              </a:rPr>
              <a:t> </a:t>
            </a:r>
            <a:r>
              <a:rPr lang="hr-HR" sz="2200" b="1" noProof="1" smtClean="0">
                <a:solidFill>
                  <a:schemeClr val="accent2"/>
                </a:solidFill>
              </a:rPr>
              <a:t>natrag</a:t>
            </a:r>
            <a:r>
              <a:rPr lang="hr-HR" sz="2200" noProof="1" smtClean="0">
                <a:solidFill>
                  <a:srgbClr val="002060"/>
                </a:solidFill>
              </a:rPr>
              <a:t> u krevet…</a:t>
            </a:r>
          </a:p>
        </p:txBody>
      </p:sp>
      <p:sp>
        <p:nvSpPr>
          <p:cNvPr id="4" name="Strelica zakrivljena dolje 3"/>
          <p:cNvSpPr/>
          <p:nvPr/>
        </p:nvSpPr>
        <p:spPr>
          <a:xfrm rot="158624">
            <a:off x="3143597" y="3482690"/>
            <a:ext cx="1144385" cy="2870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Strelica zakrivljena dolje 5"/>
          <p:cNvSpPr/>
          <p:nvPr/>
        </p:nvSpPr>
        <p:spPr>
          <a:xfrm>
            <a:off x="3337560" y="2967644"/>
            <a:ext cx="756458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7" name="Strelica zakrivljena dolje 6"/>
          <p:cNvSpPr/>
          <p:nvPr/>
        </p:nvSpPr>
        <p:spPr>
          <a:xfrm>
            <a:off x="1729047" y="4596939"/>
            <a:ext cx="756458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Strelica zakrivljena dolje 7"/>
          <p:cNvSpPr/>
          <p:nvPr/>
        </p:nvSpPr>
        <p:spPr>
          <a:xfrm>
            <a:off x="4218710" y="4596939"/>
            <a:ext cx="1059872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Strelica zakrivljena dolje 8"/>
          <p:cNvSpPr/>
          <p:nvPr/>
        </p:nvSpPr>
        <p:spPr>
          <a:xfrm>
            <a:off x="1288472" y="5124797"/>
            <a:ext cx="1986743" cy="3657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Strelica zakrivljena dolje 9"/>
          <p:cNvSpPr/>
          <p:nvPr/>
        </p:nvSpPr>
        <p:spPr>
          <a:xfrm>
            <a:off x="2107275" y="5255722"/>
            <a:ext cx="1167939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1" name="Strelica zakrivljena dolje 10"/>
          <p:cNvSpPr/>
          <p:nvPr/>
        </p:nvSpPr>
        <p:spPr>
          <a:xfrm>
            <a:off x="4218709" y="5220393"/>
            <a:ext cx="1142999" cy="2701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2" name="Strelica zakrivljena dolje 11"/>
          <p:cNvSpPr/>
          <p:nvPr/>
        </p:nvSpPr>
        <p:spPr>
          <a:xfrm>
            <a:off x="4605250" y="5239095"/>
            <a:ext cx="756458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3" name="Strelica zakrivljena dolje 12"/>
          <p:cNvSpPr/>
          <p:nvPr/>
        </p:nvSpPr>
        <p:spPr>
          <a:xfrm>
            <a:off x="6708370" y="5197530"/>
            <a:ext cx="756458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Strelica zakrivljena dolje 13"/>
          <p:cNvSpPr/>
          <p:nvPr/>
        </p:nvSpPr>
        <p:spPr>
          <a:xfrm>
            <a:off x="1288471" y="5735782"/>
            <a:ext cx="922713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Strelica zakrivljena gore 15"/>
          <p:cNvSpPr/>
          <p:nvPr/>
        </p:nvSpPr>
        <p:spPr>
          <a:xfrm rot="10800000">
            <a:off x="6708368" y="3499658"/>
            <a:ext cx="1124991" cy="340820"/>
          </a:xfrm>
          <a:prstGeom prst="curved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C00000"/>
              </a:solidFill>
            </a:endParaRPr>
          </a:p>
        </p:txBody>
      </p:sp>
      <p:sp>
        <p:nvSpPr>
          <p:cNvPr id="17" name="Strelica zakrivljena gore 16"/>
          <p:cNvSpPr/>
          <p:nvPr/>
        </p:nvSpPr>
        <p:spPr>
          <a:xfrm rot="10800000">
            <a:off x="5469775" y="4596938"/>
            <a:ext cx="851650" cy="249381"/>
          </a:xfrm>
          <a:prstGeom prst="curved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C00000"/>
              </a:solidFill>
            </a:endParaRPr>
          </a:p>
        </p:txBody>
      </p:sp>
      <p:sp>
        <p:nvSpPr>
          <p:cNvPr id="18" name="Strelica zakrivljena dolje 17"/>
          <p:cNvSpPr/>
          <p:nvPr/>
        </p:nvSpPr>
        <p:spPr>
          <a:xfrm>
            <a:off x="1104206" y="2967644"/>
            <a:ext cx="907473" cy="24938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9" name="Strelica zakrivljena gore 18"/>
          <p:cNvSpPr/>
          <p:nvPr/>
        </p:nvSpPr>
        <p:spPr>
          <a:xfrm rot="10800000">
            <a:off x="6536575" y="5796742"/>
            <a:ext cx="851650" cy="249381"/>
          </a:xfrm>
          <a:prstGeom prst="curved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04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hr-HR" sz="49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ZADATAK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2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4096" y="1422400"/>
            <a:ext cx="10216340" cy="4322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Prepiši </a:t>
            </a:r>
            <a:r>
              <a:rPr lang="hr-HR" sz="2200" b="1" u="sng" noProof="1" smtClean="0">
                <a:solidFill>
                  <a:schemeClr val="accent4">
                    <a:lumMod val="50000"/>
                  </a:schemeClr>
                </a:solidFill>
              </a:rPr>
              <a:t>priloge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 iz zadatka 1 u tablicu i odredi im pitanje na koje odgovaraju</a:t>
            </a:r>
            <a:r>
              <a:rPr lang="hr-HR" sz="2200" noProof="1">
                <a:solidFill>
                  <a:schemeClr val="accent4">
                    <a:lumMod val="50000"/>
                  </a:schemeClr>
                </a:solidFill>
              </a:rPr>
              <a:t> i vrstu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noProof="1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0455"/>
              </p:ext>
            </p:extLst>
          </p:nvPr>
        </p:nvGraphicFramePr>
        <p:xfrm>
          <a:off x="1351280" y="2100349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187474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2244032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33185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PRILOG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PITANJE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VRSTA PRILOGA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38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54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395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36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0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98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26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428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hr-HR" sz="49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RJEŠENJE ZADATKA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2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4480" y="1107440"/>
            <a:ext cx="11490960" cy="43226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2200" noProof="1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Prepiši </a:t>
            </a:r>
            <a:r>
              <a:rPr lang="hr-HR" sz="2200" b="1" u="sng" noProof="1" smtClean="0">
                <a:solidFill>
                  <a:schemeClr val="accent4">
                    <a:lumMod val="50000"/>
                  </a:schemeClr>
                </a:solidFill>
              </a:rPr>
              <a:t>priloge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 iz zadatka 1 u tablicu i odredi im pitanje na koje odgovaraju</a:t>
            </a:r>
            <a:r>
              <a:rPr lang="hr-HR" sz="2200" noProof="1">
                <a:solidFill>
                  <a:schemeClr val="accent4">
                    <a:lumMod val="50000"/>
                  </a:schemeClr>
                </a:solidFill>
              </a:rPr>
              <a:t> i vrstu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86985"/>
              </p:ext>
            </p:extLst>
          </p:nvPr>
        </p:nvGraphicFramePr>
        <p:xfrm>
          <a:off x="467361" y="2323869"/>
          <a:ext cx="545591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679">
                  <a:extLst>
                    <a:ext uri="{9D8B030D-6E8A-4147-A177-3AD203B41FA5}">
                      <a16:colId xmlns:a16="http://schemas.microsoft.com/office/drawing/2014/main" val="2033445122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1125233629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410808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PRILOG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PITANJE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VRSTA PRILOGA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54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SUTRA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Kada?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VREMENSKI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1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JEDVA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Kako?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NAČINSKI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29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UVIJEK</a:t>
                      </a:r>
                      <a:r>
                        <a:rPr lang="hr-HR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Kada?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VREMENSKI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46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ODNEKUD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Otkuda?/Odakle?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MJESNI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4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DUGO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Koliko?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KOLIČINSKI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81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ONDJE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Gdje?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MJESNI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22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PUNO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Koliko?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7030A0"/>
                          </a:solidFill>
                        </a:rPr>
                        <a:t>KOLIČINSKI</a:t>
                      </a:r>
                      <a:endParaRPr lang="hr-H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34807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71704"/>
              </p:ext>
            </p:extLst>
          </p:nvPr>
        </p:nvGraphicFramePr>
        <p:xfrm>
          <a:off x="6096000" y="2323869"/>
          <a:ext cx="545591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79">
                  <a:extLst>
                    <a:ext uri="{9D8B030D-6E8A-4147-A177-3AD203B41FA5}">
                      <a16:colId xmlns:a16="http://schemas.microsoft.com/office/drawing/2014/main" val="2033445122"/>
                    </a:ext>
                  </a:extLst>
                </a:gridCol>
                <a:gridCol w="1686560">
                  <a:extLst>
                    <a:ext uri="{9D8B030D-6E8A-4147-A177-3AD203B41FA5}">
                      <a16:colId xmlns:a16="http://schemas.microsoft.com/office/drawing/2014/main" val="1125233629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410808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PRILOG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PITANJE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VRSTA PRILOGA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54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VEČERAS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Kada?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VREMENSKI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1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SIGURNO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Kako?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NAČINSKI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29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TAKO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Kako?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NAČINSKI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46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BRZO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Kako?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NAČINSKI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4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VEĆ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Kada?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VREMENSKI</a:t>
                      </a:r>
                      <a:endParaRPr lang="hr-H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810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NAJRADIJE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Kako?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B050"/>
                          </a:solidFill>
                        </a:rPr>
                        <a:t>NAČINSKI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22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NATRAG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Kamo?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MJESNI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534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093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ZADATAK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3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4116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Prepiši sljedeće rečenice.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Zaokruži točan primjer od dvaju ponuđenih pazeći na značenje rečenica. </a:t>
            </a:r>
            <a:endParaRPr lang="hr-HR" sz="2200" noProof="1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Vidimo se </a:t>
            </a:r>
            <a:r>
              <a:rPr lang="hr-HR" sz="2200" b="1" noProof="1" smtClean="0">
                <a:solidFill>
                  <a:srgbClr val="002060"/>
                </a:solidFill>
              </a:rPr>
              <a:t>na godinu </a:t>
            </a:r>
            <a:r>
              <a:rPr lang="hr-HR" sz="2200" noProof="1" smtClean="0">
                <a:solidFill>
                  <a:srgbClr val="002060"/>
                </a:solidFill>
              </a:rPr>
              <a:t>/ </a:t>
            </a:r>
            <a:r>
              <a:rPr lang="hr-HR" sz="2200" b="1" noProof="1" smtClean="0">
                <a:solidFill>
                  <a:srgbClr val="002060"/>
                </a:solidFill>
              </a:rPr>
              <a:t>nagodinu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Zadaću je riješio </a:t>
            </a:r>
            <a:r>
              <a:rPr lang="hr-HR" sz="2200" b="1" noProof="1" smtClean="0">
                <a:solidFill>
                  <a:srgbClr val="002060"/>
                </a:solidFill>
              </a:rPr>
              <a:t>napola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na pola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b="1" noProof="1" smtClean="0">
                <a:solidFill>
                  <a:srgbClr val="002060"/>
                </a:solidFill>
              </a:rPr>
              <a:t>U mjesto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umjesto</a:t>
            </a:r>
            <a:r>
              <a:rPr lang="hr-HR" sz="2200" noProof="1" smtClean="0">
                <a:solidFill>
                  <a:srgbClr val="002060"/>
                </a:solidFill>
              </a:rPr>
              <a:t> psa dobio sam mačku.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Moramo skrenuti </a:t>
            </a:r>
            <a:r>
              <a:rPr lang="hr-HR" sz="2200" b="1" noProof="1" smtClean="0">
                <a:solidFill>
                  <a:srgbClr val="002060"/>
                </a:solidFill>
              </a:rPr>
              <a:t>na desno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nadesno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b="1" noProof="1" smtClean="0">
                <a:solidFill>
                  <a:srgbClr val="002060"/>
                </a:solidFill>
              </a:rPr>
              <a:t>Uoči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u oči </a:t>
            </a:r>
            <a:r>
              <a:rPr lang="hr-HR" sz="2200" noProof="1" smtClean="0">
                <a:solidFill>
                  <a:srgbClr val="002060"/>
                </a:solidFill>
              </a:rPr>
              <a:t>Božića pripremamo slasne kolače.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Izvrsno je naučila pjesmicu </a:t>
            </a:r>
            <a:r>
              <a:rPr lang="hr-HR" sz="2200" b="1" noProof="1" smtClean="0">
                <a:solidFill>
                  <a:srgbClr val="002060"/>
                </a:solidFill>
              </a:rPr>
              <a:t>na pamet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napamet</a:t>
            </a:r>
            <a:r>
              <a:rPr lang="hr-HR" sz="2200" noProof="1" smtClean="0">
                <a:solidFill>
                  <a:srgbClr val="002060"/>
                </a:solidFill>
              </a:rPr>
              <a:t> jer je učila </a:t>
            </a:r>
            <a:r>
              <a:rPr lang="hr-HR" sz="2200" b="1" noProof="1" smtClean="0">
                <a:solidFill>
                  <a:srgbClr val="002060"/>
                </a:solidFill>
              </a:rPr>
              <a:t>na glas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naglas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9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PRILOZI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538749" y="3374967"/>
            <a:ext cx="2219498" cy="1346662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accent5">
                    <a:lumMod val="50000"/>
                  </a:schemeClr>
                </a:solidFill>
              </a:rPr>
              <a:t>PRILOZI</a:t>
            </a:r>
            <a:endParaRPr lang="hr-H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Zakrivljeni poveznik 5"/>
          <p:cNvCxnSpPr>
            <a:stCxn id="4" idx="6"/>
            <a:endCxn id="7" idx="0"/>
          </p:cNvCxnSpPr>
          <p:nvPr/>
        </p:nvCxnSpPr>
        <p:spPr>
          <a:xfrm flipV="1">
            <a:off x="6758247" y="3007923"/>
            <a:ext cx="2036964" cy="1040375"/>
          </a:xfrm>
          <a:prstGeom prst="curvedConnector4">
            <a:avLst>
              <a:gd name="adj1" fmla="val 9165"/>
              <a:gd name="adj2" fmla="val 121973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Jednakokračni trokut 6"/>
          <p:cNvSpPr/>
          <p:nvPr/>
        </p:nvSpPr>
        <p:spPr>
          <a:xfrm>
            <a:off x="7131626" y="3007923"/>
            <a:ext cx="3327169" cy="1986742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</a:rPr>
              <a:t>PRILAŽU SE GLAGOLIMA</a:t>
            </a:r>
            <a:endParaRPr lang="hr-H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Zakrivljeni poveznik 13"/>
          <p:cNvCxnSpPr>
            <a:stCxn id="4" idx="0"/>
            <a:endCxn id="17" idx="0"/>
          </p:cNvCxnSpPr>
          <p:nvPr/>
        </p:nvCxnSpPr>
        <p:spPr>
          <a:xfrm rot="5400000" flipH="1" flipV="1">
            <a:off x="5282788" y="1714907"/>
            <a:ext cx="2025771" cy="1294350"/>
          </a:xfrm>
          <a:prstGeom prst="curvedConnector4">
            <a:avLst>
              <a:gd name="adj1" fmla="val 25404"/>
              <a:gd name="adj2" fmla="val 117661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ortni 16"/>
          <p:cNvSpPr/>
          <p:nvPr/>
        </p:nvSpPr>
        <p:spPr>
          <a:xfrm rot="21388543">
            <a:off x="4041925" y="531164"/>
            <a:ext cx="2903669" cy="1814558"/>
          </a:xfrm>
          <a:prstGeom prst="pie">
            <a:avLst>
              <a:gd name="adj1" fmla="val 0"/>
              <a:gd name="adj2" fmla="val 123793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endParaRPr lang="hr-HR" dirty="0">
              <a:solidFill>
                <a:schemeClr val="tx1"/>
              </a:solidFill>
            </a:endParaRPr>
          </a:p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</a:rPr>
              <a:t>NEPROMJENJIVE RIJEČI</a:t>
            </a:r>
            <a:endParaRPr lang="hr-H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Oblak 18"/>
          <p:cNvSpPr/>
          <p:nvPr/>
        </p:nvSpPr>
        <p:spPr>
          <a:xfrm>
            <a:off x="1180407" y="4272742"/>
            <a:ext cx="2726575" cy="1388225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accent5">
                    <a:lumMod val="50000"/>
                  </a:schemeClr>
                </a:solidFill>
              </a:rPr>
              <a:t>ODGOVARAJU NA PITANJA</a:t>
            </a:r>
            <a:endParaRPr lang="hr-H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4" name="Zakrivljeni poveznik 23"/>
          <p:cNvCxnSpPr>
            <a:stCxn id="4" idx="2"/>
            <a:endCxn id="19" idx="0"/>
          </p:cNvCxnSpPr>
          <p:nvPr/>
        </p:nvCxnSpPr>
        <p:spPr>
          <a:xfrm rot="10800000" flipV="1">
            <a:off x="3904711" y="4048297"/>
            <a:ext cx="634039" cy="91855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Zakrivljeni poveznik 4"/>
          <p:cNvCxnSpPr>
            <a:stCxn id="4" idx="4"/>
          </p:cNvCxnSpPr>
          <p:nvPr/>
        </p:nvCxnSpPr>
        <p:spPr>
          <a:xfrm rot="5400000">
            <a:off x="4789234" y="4893145"/>
            <a:ext cx="1030781" cy="687748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Dijagram toka: Bušena vrpca 8"/>
          <p:cNvSpPr/>
          <p:nvPr/>
        </p:nvSpPr>
        <p:spPr>
          <a:xfrm>
            <a:off x="4960750" y="5660967"/>
            <a:ext cx="2240898" cy="1055716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OKOLNOSTI GLAGOLSKE RADNJE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15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RJEŠENJE ZADATKA 3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4116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Prepiši sljedeće rečenice.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Zaokruži točan pojam od dvaju ponuđenih pazeći na značenje rečenica. </a:t>
            </a:r>
            <a:endParaRPr lang="hr-HR" sz="2200" noProof="1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Vidimo se </a:t>
            </a:r>
            <a:r>
              <a:rPr lang="hr-HR" sz="2200" b="1" noProof="1" smtClean="0">
                <a:solidFill>
                  <a:srgbClr val="002060"/>
                </a:solidFill>
              </a:rPr>
              <a:t>na godinu </a:t>
            </a:r>
            <a:r>
              <a:rPr lang="hr-HR" sz="2200" noProof="1" smtClean="0">
                <a:solidFill>
                  <a:srgbClr val="002060"/>
                </a:solidFill>
              </a:rPr>
              <a:t>/ </a:t>
            </a:r>
            <a:r>
              <a:rPr lang="hr-HR" sz="2200" b="1" noProof="1" smtClean="0">
                <a:solidFill>
                  <a:srgbClr val="C00000"/>
                </a:solidFill>
              </a:rPr>
              <a:t>nagodinu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Zadaću je riješio </a:t>
            </a:r>
            <a:r>
              <a:rPr lang="hr-HR" sz="2200" b="1" noProof="1" smtClean="0">
                <a:solidFill>
                  <a:srgbClr val="C00000"/>
                </a:solidFill>
              </a:rPr>
              <a:t>napola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na pola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b="1" noProof="1" smtClean="0">
                <a:solidFill>
                  <a:srgbClr val="002060"/>
                </a:solidFill>
              </a:rPr>
              <a:t>U mjesto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C00000"/>
                </a:solidFill>
              </a:rPr>
              <a:t>umjesto</a:t>
            </a:r>
            <a:r>
              <a:rPr lang="hr-HR" sz="2200" noProof="1" smtClean="0">
                <a:solidFill>
                  <a:srgbClr val="002060"/>
                </a:solidFill>
              </a:rPr>
              <a:t> psa dobio sam mačku.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Moramo skrenuti </a:t>
            </a:r>
            <a:r>
              <a:rPr lang="hr-HR" sz="2200" b="1" noProof="1" smtClean="0">
                <a:solidFill>
                  <a:srgbClr val="002060"/>
                </a:solidFill>
              </a:rPr>
              <a:t>na desno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C00000"/>
                </a:solidFill>
              </a:rPr>
              <a:t>nadesno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sz="2200" b="1" noProof="1" smtClean="0">
                <a:solidFill>
                  <a:srgbClr val="C00000"/>
                </a:solidFill>
              </a:rPr>
              <a:t>Uoči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002060"/>
                </a:solidFill>
              </a:rPr>
              <a:t>u oči </a:t>
            </a:r>
            <a:r>
              <a:rPr lang="hr-HR" sz="2200" noProof="1" smtClean="0">
                <a:solidFill>
                  <a:srgbClr val="002060"/>
                </a:solidFill>
              </a:rPr>
              <a:t>Božića pripremamo slasne kolače.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Izvrsno je naučila pjesmicu </a:t>
            </a:r>
            <a:r>
              <a:rPr lang="hr-HR" sz="2200" b="1" noProof="1" smtClean="0">
                <a:solidFill>
                  <a:srgbClr val="002060"/>
                </a:solidFill>
              </a:rPr>
              <a:t>na pamet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C00000"/>
                </a:solidFill>
              </a:rPr>
              <a:t>napamet</a:t>
            </a:r>
            <a:r>
              <a:rPr lang="hr-HR" sz="2200" noProof="1" smtClean="0">
                <a:solidFill>
                  <a:srgbClr val="002060"/>
                </a:solidFill>
              </a:rPr>
              <a:t> jer je učila </a:t>
            </a:r>
            <a:r>
              <a:rPr lang="hr-HR" sz="2200" b="1" noProof="1" smtClean="0">
                <a:solidFill>
                  <a:srgbClr val="002060"/>
                </a:solidFill>
              </a:rPr>
              <a:t>na glas</a:t>
            </a:r>
            <a:r>
              <a:rPr lang="hr-HR" sz="2200" noProof="1" smtClean="0">
                <a:solidFill>
                  <a:srgbClr val="002060"/>
                </a:solidFill>
              </a:rPr>
              <a:t> / </a:t>
            </a:r>
            <a:r>
              <a:rPr lang="hr-HR" sz="2200" b="1" noProof="1" smtClean="0">
                <a:solidFill>
                  <a:srgbClr val="C00000"/>
                </a:solidFill>
              </a:rPr>
              <a:t>naglas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9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ZADATAK 4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47364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Smisli rečenice s preostalim primjerima iz 3. zadatka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hr-HR" sz="2200" noProof="1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Slijedi primjer.</a:t>
            </a:r>
          </a:p>
          <a:p>
            <a:pPr marL="0" indent="0">
              <a:buNone/>
            </a:pPr>
            <a:r>
              <a:rPr lang="hr-HR" sz="2200" b="1" noProof="1" smtClean="0">
                <a:solidFill>
                  <a:schemeClr val="accent5">
                    <a:lumMod val="50000"/>
                  </a:schemeClr>
                </a:solidFill>
              </a:rPr>
              <a:t>Putovao je u Pariz </a:t>
            </a:r>
            <a:r>
              <a:rPr lang="hr-HR" sz="2200" b="1" u="sng" noProof="1" smtClean="0">
                <a:solidFill>
                  <a:schemeClr val="accent4">
                    <a:lumMod val="50000"/>
                  </a:schemeClr>
                </a:solidFill>
              </a:rPr>
              <a:t>na godinu dana</a:t>
            </a:r>
            <a:r>
              <a:rPr lang="hr-HR" sz="2200" b="1" noProof="1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pola 		________________________________________________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u mjesto 	_______________________________________________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desno 	_______________________________________________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u oči 		___________________________________________________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pamet 	_______________________________________________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glas 		_________________________________________________</a:t>
            </a:r>
            <a:endParaRPr lang="hr-HR" sz="2200" noProof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66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159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RJEŠENJE ZADATKA 4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6" y="1471353"/>
            <a:ext cx="10216340" cy="47364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Smisli rečenice s preostalim primjerima iz 3. zadatka</a:t>
            </a: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hr-HR" sz="2200" noProof="1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chemeClr val="accent4">
                    <a:lumMod val="50000"/>
                  </a:schemeClr>
                </a:solidFill>
              </a:rPr>
              <a:t>Slijedi primjer.</a:t>
            </a:r>
          </a:p>
          <a:p>
            <a:pPr marL="0" indent="0">
              <a:buNone/>
            </a:pPr>
            <a:r>
              <a:rPr lang="hr-HR" sz="2200" b="1" noProof="1" smtClean="0">
                <a:solidFill>
                  <a:schemeClr val="accent5">
                    <a:lumMod val="50000"/>
                  </a:schemeClr>
                </a:solidFill>
              </a:rPr>
              <a:t>Putovao je u Pariz </a:t>
            </a:r>
            <a:r>
              <a:rPr lang="hr-HR" sz="2200" b="1" u="sng" noProof="1" smtClean="0">
                <a:solidFill>
                  <a:schemeClr val="accent4">
                    <a:lumMod val="50000"/>
                  </a:schemeClr>
                </a:solidFill>
              </a:rPr>
              <a:t>na godinu dana</a:t>
            </a:r>
            <a:r>
              <a:rPr lang="hr-HR" sz="2200" b="1" noProof="1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200" noProof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pola 		Stali smo </a:t>
            </a:r>
            <a:r>
              <a:rPr lang="hr-HR" sz="2200" b="1" noProof="1" smtClean="0">
                <a:solidFill>
                  <a:srgbClr val="002060"/>
                </a:solidFill>
              </a:rPr>
              <a:t>na pola </a:t>
            </a:r>
            <a:r>
              <a:rPr lang="hr-HR" sz="2200" noProof="1" smtClean="0">
                <a:solidFill>
                  <a:srgbClr val="002060"/>
                </a:solidFill>
              </a:rPr>
              <a:t>puta.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u mjesto 	Putovali smo </a:t>
            </a:r>
            <a:r>
              <a:rPr lang="hr-HR" sz="2200" b="1" noProof="1" smtClean="0">
                <a:solidFill>
                  <a:srgbClr val="002060"/>
                </a:solidFill>
              </a:rPr>
              <a:t>u malo mjesto </a:t>
            </a:r>
            <a:r>
              <a:rPr lang="hr-HR" sz="2200" noProof="1" smtClean="0">
                <a:solidFill>
                  <a:srgbClr val="002060"/>
                </a:solidFill>
              </a:rPr>
              <a:t>Sveti Petar u Šumi.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desno 	Ništa ne vidim </a:t>
            </a:r>
            <a:r>
              <a:rPr lang="hr-HR" sz="2200" b="1" noProof="1" smtClean="0">
                <a:solidFill>
                  <a:srgbClr val="002060"/>
                </a:solidFill>
              </a:rPr>
              <a:t>na desno </a:t>
            </a:r>
            <a:r>
              <a:rPr lang="hr-HR" sz="2200" noProof="1" smtClean="0">
                <a:solidFill>
                  <a:srgbClr val="002060"/>
                </a:solidFill>
              </a:rPr>
              <a:t>oko.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u oči 		Gledaj me </a:t>
            </a:r>
            <a:r>
              <a:rPr lang="hr-HR" sz="2200" b="1" noProof="1" smtClean="0">
                <a:solidFill>
                  <a:srgbClr val="002060"/>
                </a:solidFill>
              </a:rPr>
              <a:t>u oči </a:t>
            </a:r>
            <a:r>
              <a:rPr lang="hr-HR" sz="2200" noProof="1" smtClean="0">
                <a:solidFill>
                  <a:srgbClr val="002060"/>
                </a:solidFill>
              </a:rPr>
              <a:t>kad ti govorim.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pamet 	Nije mi palo </a:t>
            </a:r>
            <a:r>
              <a:rPr lang="hr-HR" sz="2200" b="1" noProof="1" smtClean="0">
                <a:solidFill>
                  <a:srgbClr val="002060"/>
                </a:solidFill>
              </a:rPr>
              <a:t>na pamet </a:t>
            </a:r>
            <a:r>
              <a:rPr lang="hr-HR" sz="2200" noProof="1" smtClean="0">
                <a:solidFill>
                  <a:srgbClr val="002060"/>
                </a:solidFill>
              </a:rPr>
              <a:t>da te nazovem. </a:t>
            </a:r>
          </a:p>
          <a:p>
            <a:pPr marL="0" indent="0">
              <a:buNone/>
            </a:pPr>
            <a:r>
              <a:rPr lang="hr-HR" sz="2200" noProof="1" smtClean="0">
                <a:solidFill>
                  <a:srgbClr val="002060"/>
                </a:solidFill>
              </a:rPr>
              <a:t>na glas 		Pjevali su </a:t>
            </a:r>
            <a:r>
              <a:rPr lang="hr-HR" sz="2200" b="1" noProof="1" smtClean="0">
                <a:solidFill>
                  <a:srgbClr val="002060"/>
                </a:solidFill>
              </a:rPr>
              <a:t>na sav glas</a:t>
            </a:r>
            <a:r>
              <a:rPr lang="hr-HR" sz="2200" noProof="1" smtClean="0">
                <a:solidFill>
                  <a:srgbClr val="002060"/>
                </a:solidFill>
              </a:rPr>
              <a:t>.</a:t>
            </a:r>
            <a:endParaRPr lang="hr-HR" sz="2200" noProof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PRILOZI I PRILOŽNA PITANJA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01843" y="1935899"/>
            <a:ext cx="625117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prilozi izriču </a:t>
            </a:r>
            <a:r>
              <a:rPr lang="hr-HR" sz="2400" b="1" dirty="0" smtClean="0">
                <a:solidFill>
                  <a:srgbClr val="C00000"/>
                </a:solidFill>
              </a:rPr>
              <a:t>okolnosti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glagolske radnje</a:t>
            </a: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Strelica lijevo-desno-gore 7"/>
          <p:cNvSpPr/>
          <p:nvPr/>
        </p:nvSpPr>
        <p:spPr>
          <a:xfrm rot="10800000">
            <a:off x="4819638" y="2566706"/>
            <a:ext cx="3093052" cy="1745673"/>
          </a:xfrm>
          <a:prstGeom prst="leftRigh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endParaRPr lang="hr-HR" sz="24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3000896" y="2901143"/>
            <a:ext cx="130509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MJESTO</a:t>
            </a:r>
            <a:endParaRPr lang="hr-HR" sz="2400" b="1" dirty="0">
              <a:solidFill>
                <a:srgbClr val="C00000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8426335" y="2901142"/>
            <a:ext cx="108619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NAČIN</a:t>
            </a:r>
            <a:endParaRPr lang="hr-HR" sz="2400" b="1" dirty="0">
              <a:solidFill>
                <a:srgbClr val="C00000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5716989" y="4514766"/>
            <a:ext cx="145003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VRIJEME</a:t>
            </a:r>
            <a:endParaRPr lang="hr-HR" sz="2400" b="1" dirty="0">
              <a:solidFill>
                <a:srgbClr val="C00000"/>
              </a:solidFill>
            </a:endParaRPr>
          </a:p>
        </p:txBody>
      </p:sp>
      <p:sp>
        <p:nvSpPr>
          <p:cNvPr id="4" name="Strelica savijena prema gore 3"/>
          <p:cNvSpPr/>
          <p:nvPr/>
        </p:nvSpPr>
        <p:spPr>
          <a:xfrm>
            <a:off x="2709948" y="3362807"/>
            <a:ext cx="739833" cy="452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928551" y="3512127"/>
            <a:ext cx="781396" cy="473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GDJE?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Strelica savijena prema gore 11"/>
          <p:cNvSpPr/>
          <p:nvPr/>
        </p:nvSpPr>
        <p:spPr>
          <a:xfrm>
            <a:off x="8361576" y="3382304"/>
            <a:ext cx="739833" cy="452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savijena prema gore 12"/>
          <p:cNvSpPr/>
          <p:nvPr/>
        </p:nvSpPr>
        <p:spPr>
          <a:xfrm>
            <a:off x="5831379" y="4990832"/>
            <a:ext cx="739833" cy="452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004262" y="5211837"/>
            <a:ext cx="827117" cy="415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KADA?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7475460" y="3580706"/>
            <a:ext cx="896747" cy="336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KAKO?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Strelica dolje 17"/>
          <p:cNvSpPr/>
          <p:nvPr/>
        </p:nvSpPr>
        <p:spPr>
          <a:xfrm rot="3116259">
            <a:off x="4626147" y="2604916"/>
            <a:ext cx="648067" cy="337140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Strelica dolje 18"/>
          <p:cNvSpPr/>
          <p:nvPr/>
        </p:nvSpPr>
        <p:spPr>
          <a:xfrm rot="18891053">
            <a:off x="7249459" y="2815970"/>
            <a:ext cx="574199" cy="301231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8687730" y="5353875"/>
            <a:ext cx="1462109" cy="4418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C00000"/>
                </a:solidFill>
              </a:rPr>
              <a:t>KOLIČINA</a:t>
            </a:r>
            <a:endParaRPr lang="hr-HR" sz="2400" b="1" dirty="0">
              <a:solidFill>
                <a:srgbClr val="C0000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223916" y="5278582"/>
            <a:ext cx="1160138" cy="5171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C00000"/>
                </a:solidFill>
              </a:rPr>
              <a:t>UZROK</a:t>
            </a:r>
            <a:endParaRPr lang="hr-HR" sz="2400" b="1" dirty="0">
              <a:solidFill>
                <a:srgbClr val="C00000"/>
              </a:solidFill>
            </a:endParaRPr>
          </a:p>
        </p:txBody>
      </p:sp>
      <p:sp>
        <p:nvSpPr>
          <p:cNvPr id="22" name="Strelica savijena prema gore 21"/>
          <p:cNvSpPr/>
          <p:nvPr/>
        </p:nvSpPr>
        <p:spPr>
          <a:xfrm>
            <a:off x="1970114" y="5815437"/>
            <a:ext cx="739833" cy="452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Strelica savijena prema gore 22"/>
          <p:cNvSpPr/>
          <p:nvPr/>
        </p:nvSpPr>
        <p:spPr>
          <a:xfrm>
            <a:off x="8731492" y="5814563"/>
            <a:ext cx="739833" cy="452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1017843" y="6031722"/>
            <a:ext cx="939336" cy="4263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ZAŠTO?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7766286" y="6040930"/>
            <a:ext cx="965206" cy="4263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KOLIKO?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MJESTA (MJESNI PRILOG)</a:t>
            </a:r>
            <a:endParaRPr lang="hr-HR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455" y="1825625"/>
            <a:ext cx="1107255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izriče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MJESTO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gdje se događa radnja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odgovara na pitanja: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GDJE?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KAMO?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6">
                    <a:lumMod val="50000"/>
                  </a:schemeClr>
                </a:solidFill>
              </a:rPr>
              <a:t>KUDA?, ODAKLE?, OTKUD?, DOKLE?, DOKUD?</a:t>
            </a: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 različita značenja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priloga mjesta: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</a:rPr>
              <a:t>MJESTO RADNJE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prilog </a:t>
            </a: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GDJE?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CILJ RADNJE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prilog 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KAMO?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b="1" dirty="0" smtClean="0">
                <a:solidFill>
                  <a:srgbClr val="00B050"/>
                </a:solidFill>
              </a:rPr>
              <a:t>SMJER/PUT/TIJEK RADNJE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– prilog </a:t>
            </a:r>
            <a:r>
              <a:rPr lang="hr-H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KUDA?</a:t>
            </a:r>
            <a:endParaRPr lang="hr-HR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1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5526" y="415002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MJESTA (MJESNI PRILOG)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5142" y="1921219"/>
            <a:ext cx="5095702" cy="19899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000" b="1" dirty="0" smtClean="0">
                <a:solidFill>
                  <a:schemeClr val="accent4">
                    <a:lumMod val="75000"/>
                  </a:schemeClr>
                </a:solidFill>
              </a:rPr>
              <a:t> MJESTO RADNJE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hr-HR" sz="2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GDJE? (na kojem mjestu)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Gdje si?   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Ovdje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Tu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Ondje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Vani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Unutra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Blizu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Negdje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Svagdje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Gore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4">
                    <a:lumMod val="75000"/>
                  </a:schemeClr>
                </a:solidFill>
              </a:rPr>
              <a:t>Dolje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6991003" y="1921219"/>
            <a:ext cx="4497185" cy="2060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 CILJ RADNJE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KAMO? (u koje mjesto)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Kamo ideš? 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Ovamo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Tamo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Onamo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Van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Naprijed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Natrag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Nekamo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Nikamo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484814" y="4282982"/>
            <a:ext cx="5778037" cy="192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000" b="1" dirty="0" smtClean="0">
                <a:solidFill>
                  <a:srgbClr val="00B050"/>
                </a:solidFill>
              </a:rPr>
              <a:t> SMJER/PUT/TIJEK RADNJE </a:t>
            </a:r>
            <a:r>
              <a:rPr lang="hr-HR" sz="2000" dirty="0" smtClean="0">
                <a:solidFill>
                  <a:srgbClr val="00B050"/>
                </a:solidFill>
              </a:rPr>
              <a:t>– </a:t>
            </a:r>
            <a:r>
              <a:rPr lang="hr-H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KUDA? (kojim putem)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Kuda hodaš? 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rgbClr val="00B050"/>
                </a:solidFill>
              </a:rPr>
              <a:t>Ovuda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rgbClr val="00B050"/>
                </a:solidFill>
              </a:rPr>
              <a:t>Tuda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rgbClr val="00B050"/>
                </a:solidFill>
              </a:rPr>
              <a:t>Onuda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rgbClr val="00B050"/>
                </a:solidFill>
              </a:rPr>
              <a:t>Nikuda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rgbClr val="00B050"/>
                </a:solidFill>
              </a:rPr>
              <a:t>Nekuda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hr-HR" sz="2000" dirty="0" smtClean="0">
                <a:solidFill>
                  <a:srgbClr val="00B050"/>
                </a:solidFill>
              </a:rPr>
              <a:t>Kojekuda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hr-H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396" y="42331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 MJESTA (MJESNI PRILOG)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81396" y="1947105"/>
            <a:ext cx="8902931" cy="3639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 obzirom na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udaljenost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ovdje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ovamo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ovuda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dovde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SUGOVORNIKA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tu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tuda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otud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noProof="1" smtClean="0">
                <a:solidFill>
                  <a:schemeClr val="accent5">
                    <a:lumMod val="50000"/>
                  </a:schemeClr>
                </a:solidFill>
              </a:rPr>
              <a:t>dotud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NEGOVORNIKA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(osobe koja je udaljena i od govornika i od sugovornika)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ondje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onamo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onuda</a:t>
            </a:r>
          </a:p>
          <a:p>
            <a:pPr>
              <a:buFontTx/>
              <a:buChar char="-"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396" y="423315"/>
            <a:ext cx="10515600" cy="1325563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UDALJENOST (MJESNI 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PRILOG)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81396" y="1947104"/>
            <a:ext cx="8902931" cy="4748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 obzirom na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udaljenost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ovdje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ovamo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ovuda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dovde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01" y="3466842"/>
            <a:ext cx="3692666" cy="295427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851" y="5252497"/>
            <a:ext cx="345948" cy="353309"/>
          </a:xfrm>
          <a:prstGeom prst="rect">
            <a:avLst/>
          </a:prstGeom>
          <a:ln>
            <a:noFill/>
          </a:ln>
        </p:spPr>
      </p:pic>
      <p:sp>
        <p:nvSpPr>
          <p:cNvPr id="7" name="Strelica zakrivljena gore 6"/>
          <p:cNvSpPr/>
          <p:nvPr/>
        </p:nvSpPr>
        <p:spPr>
          <a:xfrm rot="2112159">
            <a:off x="2953692" y="5368418"/>
            <a:ext cx="974770" cy="355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2892516" y="5899780"/>
            <a:ext cx="149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Loptica je OVDJE</a:t>
            </a:r>
          </a:p>
          <a:p>
            <a:r>
              <a:rPr lang="hr-HR" sz="1400" dirty="0" smtClean="0"/>
              <a:t>(blizu mene).</a:t>
            </a:r>
            <a:endParaRPr lang="hr-HR" sz="14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3271175" y="3877245"/>
            <a:ext cx="43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JA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4540170" y="3873370"/>
            <a:ext cx="43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TI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5757536" y="3873370"/>
            <a:ext cx="49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64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396" y="423315"/>
            <a:ext cx="10515600" cy="1325563"/>
          </a:xfrm>
        </p:spPr>
        <p:txBody>
          <a:bodyPr/>
          <a:lstStyle/>
          <a:p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UDALJENOST (MJESNI 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PRILOG)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81396" y="1947105"/>
            <a:ext cx="8902931" cy="3639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 obzirom na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udaljenost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BLIZU </a:t>
            </a:r>
            <a:r>
              <a:rPr lang="hr-HR" sz="2400" dirty="0" smtClean="0">
                <a:solidFill>
                  <a:srgbClr val="C00000"/>
                </a:solidFill>
              </a:rPr>
              <a:t>SUGOVORNIKA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tu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tuda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dirty="0" smtClean="0">
                <a:solidFill>
                  <a:schemeClr val="accent5">
                    <a:lumMod val="50000"/>
                  </a:schemeClr>
                </a:solidFill>
              </a:rPr>
              <a:t>otud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b="1" noProof="1" smtClean="0">
                <a:solidFill>
                  <a:schemeClr val="accent5">
                    <a:lumMod val="50000"/>
                  </a:schemeClr>
                </a:solidFill>
              </a:rPr>
              <a:t>dotud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40" y="3556116"/>
            <a:ext cx="4026099" cy="291892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215" y="5144007"/>
            <a:ext cx="345948" cy="353309"/>
          </a:xfrm>
          <a:prstGeom prst="rect">
            <a:avLst/>
          </a:prstGeom>
          <a:ln>
            <a:noFill/>
          </a:ln>
        </p:spPr>
      </p:pic>
      <p:sp>
        <p:nvSpPr>
          <p:cNvPr id="7" name="TekstniOkvir 6"/>
          <p:cNvSpPr txBox="1"/>
          <p:nvPr/>
        </p:nvSpPr>
        <p:spPr>
          <a:xfrm>
            <a:off x="4201771" y="5734627"/>
            <a:ext cx="1243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Loptica je TU </a:t>
            </a:r>
          </a:p>
          <a:p>
            <a:r>
              <a:rPr lang="hr-HR" sz="1400" dirty="0" smtClean="0"/>
              <a:t>(blizu tebe).</a:t>
            </a:r>
            <a:endParaRPr lang="hr-HR" sz="1400" dirty="0"/>
          </a:p>
        </p:txBody>
      </p:sp>
      <p:sp>
        <p:nvSpPr>
          <p:cNvPr id="8" name="Strelica zakrivljena dolje 7"/>
          <p:cNvSpPr/>
          <p:nvPr/>
        </p:nvSpPr>
        <p:spPr>
          <a:xfrm rot="21402888">
            <a:off x="3393440" y="3982720"/>
            <a:ext cx="1270000" cy="4267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1338</Words>
  <Application>Microsoft Office PowerPoint</Application>
  <PresentationFormat>Široki zaslon</PresentationFormat>
  <Paragraphs>341</Paragraphs>
  <Slides>32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Tema sustava Office</vt:lpstr>
      <vt:lpstr>PRILOZI 5.r.</vt:lpstr>
      <vt:lpstr>PRILOZI</vt:lpstr>
      <vt:lpstr>PRILOZI</vt:lpstr>
      <vt:lpstr>PRILOZI I PRILOŽNA PITANJA</vt:lpstr>
      <vt:lpstr>PRILOG MJESTA (MJESNI PRILOG)</vt:lpstr>
      <vt:lpstr>PRILOG MJESTA (MJESNI PRILOG)</vt:lpstr>
      <vt:lpstr>PRILOG MJESTA (MJESNI PRILOG)</vt:lpstr>
      <vt:lpstr>UDALJENOST (MJESNI PRILOG)</vt:lpstr>
      <vt:lpstr>UDALJENOST (MJESNI PRILOG)</vt:lpstr>
      <vt:lpstr>UDALJENOST (MJESNI PRILOG)</vt:lpstr>
      <vt:lpstr>PRIMJERI MJESNIH PRILOGA</vt:lpstr>
      <vt:lpstr>RAZLIKA: MJESNI PRILOG I DRUGE VRSTE RIJEČI</vt:lpstr>
      <vt:lpstr>PRILOG VREMENA (VREMENSKI PRILOG)</vt:lpstr>
      <vt:lpstr>PRIMJERI VREMENSKIH PRILOGA</vt:lpstr>
      <vt:lpstr>RAZLIKA: VREMENSKI PRILOG I DRUGE VRSTE RIJEČI</vt:lpstr>
      <vt:lpstr>PRILOG NAČINA (NAČINSKI PRILOG)</vt:lpstr>
      <vt:lpstr>PRILOG NAČINA (NAČINSKI PRILOG)</vt:lpstr>
      <vt:lpstr>PRIMJERI NAČINSKIH PRILOGA</vt:lpstr>
      <vt:lpstr>RAZLIKA: NAČINSKI PRILOG I DRUGE VRSTE RIJEČI</vt:lpstr>
      <vt:lpstr>RAZLIKA IZMEĐU PRILOGA NAČINA I PRIDJEVA</vt:lpstr>
      <vt:lpstr>PRILOG KOLIČINE (KOLIČINSKI PRILOG)</vt:lpstr>
      <vt:lpstr>PRIMJERI KOLIČINSKIH PRILOGA</vt:lpstr>
      <vt:lpstr>PRILOG UZROKA (UZROČNI PRILOG)</vt:lpstr>
      <vt:lpstr>PRIMJERI UZROČNIH PRILOGA</vt:lpstr>
      <vt:lpstr>ZADATAK 1</vt:lpstr>
      <vt:lpstr>RJEŠENJE ZADATKA 1</vt:lpstr>
      <vt:lpstr>ZADATAK 2</vt:lpstr>
      <vt:lpstr>RJEŠENJE ZADATKA 2</vt:lpstr>
      <vt:lpstr>ZADATAK 3</vt:lpstr>
      <vt:lpstr>RJEŠENJE ZADATKA 3</vt:lpstr>
      <vt:lpstr>ZADATAK 4</vt:lpstr>
      <vt:lpstr>RJEŠENJE ZADATKA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PRILOZI 5.r.</dc:title>
  <dc:creator>Sanja</dc:creator>
  <cp:lastModifiedBy>Sanja</cp:lastModifiedBy>
  <cp:revision>93</cp:revision>
  <dcterms:created xsi:type="dcterms:W3CDTF">2020-10-31T22:11:52Z</dcterms:created>
  <dcterms:modified xsi:type="dcterms:W3CDTF">2020-11-02T13:22:40Z</dcterms:modified>
</cp:coreProperties>
</file>