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312" r:id="rId2"/>
    <p:sldId id="258" r:id="rId3"/>
    <p:sldId id="260" r:id="rId4"/>
    <p:sldId id="289" r:id="rId5"/>
    <p:sldId id="301" r:id="rId6"/>
    <p:sldId id="295" r:id="rId7"/>
    <p:sldId id="298" r:id="rId8"/>
    <p:sldId id="299" r:id="rId9"/>
    <p:sldId id="317" r:id="rId10"/>
    <p:sldId id="318" r:id="rId11"/>
    <p:sldId id="309" r:id="rId12"/>
    <p:sldId id="313" r:id="rId13"/>
    <p:sldId id="310" r:id="rId14"/>
    <p:sldId id="302" r:id="rId15"/>
    <p:sldId id="303" r:id="rId16"/>
    <p:sldId id="304" r:id="rId17"/>
    <p:sldId id="261" r:id="rId18"/>
    <p:sldId id="291" r:id="rId19"/>
    <p:sldId id="293" r:id="rId20"/>
    <p:sldId id="314" r:id="rId21"/>
    <p:sldId id="319" r:id="rId22"/>
    <p:sldId id="320" r:id="rId23"/>
    <p:sldId id="321" r:id="rId24"/>
    <p:sldId id="322" r:id="rId25"/>
    <p:sldId id="311" r:id="rId26"/>
    <p:sldId id="306" r:id="rId27"/>
    <p:sldId id="315" r:id="rId28"/>
    <p:sldId id="316" r:id="rId29"/>
    <p:sldId id="323" r:id="rId30"/>
  </p:sldIdLst>
  <p:sldSz cx="12192000" cy="6858000"/>
  <p:notesSz cx="6881813" cy="96615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Srednji stil 3 - Isticanj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7" autoAdjust="0"/>
    <p:restoredTop sz="94664" autoAdjust="0"/>
  </p:normalViewPr>
  <p:slideViewPr>
    <p:cSldViewPr snapToGrid="0">
      <p:cViewPr varScale="1">
        <p:scale>
          <a:sx n="109" d="100"/>
          <a:sy n="109" d="100"/>
        </p:scale>
        <p:origin x="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8475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98102" y="1"/>
            <a:ext cx="2982119" cy="48475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926FAF7C-FBFC-48BE-A12B-E40FC71D4B91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4753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4753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470C5293-81CA-4AA9-83B8-9A583BEC30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1914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249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342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291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6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14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790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820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638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47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498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161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71894-4FD6-4AD6-BEC4-21C2F8603485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325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PRIJEDLOZI</a:t>
            </a:r>
            <a:r>
              <a:rPr lang="hr-HR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hr-HR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5.r.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49186" y="4879570"/>
            <a:ext cx="9144000" cy="719051"/>
          </a:xfrm>
        </p:spPr>
        <p:txBody>
          <a:bodyPr/>
          <a:lstStyle/>
          <a:p>
            <a:pPr algn="r"/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Sanja </a:t>
            </a:r>
            <a:r>
              <a:rPr lang="hr-HR" dirty="0" err="1" smtClean="0">
                <a:solidFill>
                  <a:schemeClr val="accent5">
                    <a:lumMod val="50000"/>
                  </a:schemeClr>
                </a:solidFill>
              </a:rPr>
              <a:t>Bosak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, prof.</a:t>
            </a: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2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70437" y="764931"/>
            <a:ext cx="9337431" cy="5185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00" b="1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Provjerimo.</a:t>
            </a:r>
            <a:endParaRPr lang="hr-HR" sz="2800" b="1" dirty="0">
              <a:solidFill>
                <a:schemeClr val="accent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r-HR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Te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godine </a:t>
            </a:r>
            <a:r>
              <a:rPr lang="hr-HR" sz="2800" b="1" dirty="0" smtClean="0">
                <a:solidFill>
                  <a:srgbClr val="C00000"/>
                </a:solidFill>
              </a:rPr>
              <a:t>za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800" u="sng" dirty="0">
                <a:solidFill>
                  <a:schemeClr val="accent5">
                    <a:lumMod val="50000"/>
                  </a:schemeClr>
                </a:solidFill>
              </a:rPr>
              <a:t>vrijeme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 školskih praznika nije mi se 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uopće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išlo ni </a:t>
            </a:r>
            <a:r>
              <a:rPr lang="hr-HR" sz="2800" b="1" dirty="0" smtClean="0">
                <a:solidFill>
                  <a:srgbClr val="C00000"/>
                </a:solidFill>
              </a:rPr>
              <a:t>na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800" u="sng" dirty="0">
                <a:solidFill>
                  <a:schemeClr val="accent5">
                    <a:lumMod val="50000"/>
                  </a:schemeClr>
                </a:solidFill>
              </a:rPr>
              <a:t>more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ni </a:t>
            </a:r>
            <a:r>
              <a:rPr lang="hr-HR" sz="2800" b="1" dirty="0" smtClean="0">
                <a:solidFill>
                  <a:srgbClr val="C00000"/>
                </a:solidFill>
              </a:rPr>
              <a:t>u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800" u="sng" dirty="0">
                <a:solidFill>
                  <a:schemeClr val="accent5">
                    <a:lumMod val="50000"/>
                  </a:schemeClr>
                </a:solidFill>
              </a:rPr>
              <a:t>Samobor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Nigdje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mi nije bilo 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ljepše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nego </a:t>
            </a:r>
            <a:r>
              <a:rPr lang="hr-HR" sz="2800" b="1" dirty="0" smtClean="0">
                <a:solidFill>
                  <a:srgbClr val="C00000"/>
                </a:solidFill>
              </a:rPr>
              <a:t>u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800" u="sng" dirty="0" smtClean="0">
                <a:solidFill>
                  <a:schemeClr val="accent5">
                    <a:lumMod val="50000"/>
                  </a:schemeClr>
                </a:solidFill>
              </a:rPr>
              <a:t>školi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-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razumije se </a:t>
            </a:r>
            <a:r>
              <a:rPr lang="hr-HR" sz="2800" b="1" dirty="0" smtClean="0">
                <a:solidFill>
                  <a:srgbClr val="C00000"/>
                </a:solidFill>
              </a:rPr>
              <a:t>pod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800" u="sng" dirty="0" smtClean="0">
                <a:solidFill>
                  <a:schemeClr val="accent5">
                    <a:lumMod val="50000"/>
                  </a:schemeClr>
                </a:solidFill>
              </a:rPr>
              <a:t>odmorom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ili </a:t>
            </a:r>
            <a:r>
              <a:rPr lang="hr-HR" sz="2800" b="1" dirty="0" smtClean="0">
                <a:solidFill>
                  <a:srgbClr val="C00000"/>
                </a:solidFill>
              </a:rPr>
              <a:t>pred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800" u="sng" dirty="0" smtClean="0">
                <a:solidFill>
                  <a:schemeClr val="accent5">
                    <a:lumMod val="50000"/>
                  </a:schemeClr>
                </a:solidFill>
              </a:rPr>
              <a:t>školom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gdje se svi okupimo </a:t>
            </a:r>
            <a:r>
              <a:rPr lang="hr-HR" sz="2800" b="1" dirty="0" smtClean="0">
                <a:solidFill>
                  <a:srgbClr val="C00000"/>
                </a:solidFill>
              </a:rPr>
              <a:t>oko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800" u="sng" dirty="0" smtClean="0">
                <a:solidFill>
                  <a:schemeClr val="accent5">
                    <a:lumMod val="50000"/>
                  </a:schemeClr>
                </a:solidFill>
              </a:rPr>
              <a:t>klupica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. Volim biti </a:t>
            </a:r>
            <a:r>
              <a:rPr lang="hr-HR" sz="2800" b="1" dirty="0" smtClean="0">
                <a:solidFill>
                  <a:srgbClr val="C00000"/>
                </a:solidFill>
              </a:rPr>
              <a:t>sa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svojim </a:t>
            </a:r>
            <a:r>
              <a:rPr lang="hr-HR" sz="2800" u="sng" dirty="0" smtClean="0">
                <a:solidFill>
                  <a:schemeClr val="accent5">
                    <a:lumMod val="50000"/>
                  </a:schemeClr>
                </a:solidFill>
              </a:rPr>
              <a:t>društvom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, posebno </a:t>
            </a:r>
            <a:r>
              <a:rPr lang="hr-HR" sz="2800" b="1" dirty="0" smtClean="0">
                <a:solidFill>
                  <a:srgbClr val="C00000"/>
                </a:solidFill>
              </a:rPr>
              <a:t>s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800" u="sng" dirty="0" smtClean="0">
                <a:solidFill>
                  <a:schemeClr val="accent5">
                    <a:lumMod val="50000"/>
                  </a:schemeClr>
                </a:solidFill>
              </a:rPr>
              <a:t>prijateljicom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koja me trpi </a:t>
            </a:r>
            <a:r>
              <a:rPr lang="hr-HR" sz="2800" b="1" dirty="0" smtClean="0">
                <a:solidFill>
                  <a:srgbClr val="C00000"/>
                </a:solidFill>
              </a:rPr>
              <a:t>od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malih </a:t>
            </a:r>
            <a:r>
              <a:rPr lang="hr-HR" sz="2800" u="sng" dirty="0" smtClean="0">
                <a:solidFill>
                  <a:schemeClr val="accent5">
                    <a:lumMod val="50000"/>
                  </a:schemeClr>
                </a:solidFill>
              </a:rPr>
              <a:t>nogu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…</a:t>
            </a:r>
            <a:endParaRPr lang="hr-HR" sz="2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2800" dirty="0" smtClean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732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41837" y="342902"/>
            <a:ext cx="931105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Promotri rečenice. Jesu li točne? Podcrtaj što je u njima netočno. </a:t>
            </a:r>
          </a:p>
          <a:p>
            <a:pPr>
              <a:lnSpc>
                <a:spcPct val="150000"/>
              </a:lnSpc>
            </a:pPr>
            <a:endParaRPr lang="hr-HR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To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je otac od 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Ivane. </a:t>
            </a:r>
          </a:p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Kroz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učenje stječemo znanje. </a:t>
            </a:r>
            <a:endParaRPr lang="hr-HR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Pišem s olovkom.   </a:t>
            </a:r>
          </a:p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To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su kolači od moje bake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hr-HR" sz="2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r-HR" sz="2800" b="1" dirty="0" smtClean="0">
                <a:solidFill>
                  <a:schemeClr val="accent5">
                    <a:lumMod val="50000"/>
                  </a:schemeClr>
                </a:solidFill>
              </a:rPr>
              <a:t>Rečenice nisu točne. </a:t>
            </a:r>
            <a:endParaRPr lang="hr-HR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0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41837" y="342902"/>
            <a:ext cx="931105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00" b="1" dirty="0" smtClean="0">
                <a:solidFill>
                  <a:schemeClr val="accent5">
                    <a:lumMod val="50000"/>
                  </a:schemeClr>
                </a:solidFill>
              </a:rPr>
              <a:t>Što je netočno u rečenicama? </a:t>
            </a:r>
            <a:endParaRPr lang="hr-HR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hr-HR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To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je otac </a:t>
            </a:r>
            <a:r>
              <a:rPr lang="hr-HR" sz="2800" u="sng" dirty="0">
                <a:solidFill>
                  <a:schemeClr val="accent5">
                    <a:lumMod val="50000"/>
                  </a:schemeClr>
                </a:solidFill>
              </a:rPr>
              <a:t>od </a:t>
            </a:r>
            <a:r>
              <a:rPr lang="hr-HR" sz="2800" u="sng" dirty="0" smtClean="0">
                <a:solidFill>
                  <a:schemeClr val="accent5">
                    <a:lumMod val="50000"/>
                  </a:schemeClr>
                </a:solidFill>
              </a:rPr>
              <a:t>Ivane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hr-HR" sz="2800" u="sng" dirty="0" smtClean="0">
                <a:solidFill>
                  <a:schemeClr val="accent5">
                    <a:lumMod val="50000"/>
                  </a:schemeClr>
                </a:solidFill>
              </a:rPr>
              <a:t>Kroz </a:t>
            </a:r>
            <a:r>
              <a:rPr lang="hr-HR" sz="2800" u="sng" dirty="0">
                <a:solidFill>
                  <a:schemeClr val="accent5">
                    <a:lumMod val="50000"/>
                  </a:schemeClr>
                </a:solidFill>
              </a:rPr>
              <a:t>učenje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stječemo znanje. </a:t>
            </a:r>
            <a:endParaRPr lang="hr-HR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Pišem </a:t>
            </a:r>
            <a:r>
              <a:rPr lang="hr-HR" sz="2800" u="sng" dirty="0" smtClean="0">
                <a:solidFill>
                  <a:schemeClr val="accent5">
                    <a:lumMod val="50000"/>
                  </a:schemeClr>
                </a:solidFill>
              </a:rPr>
              <a:t>s olovkom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.   </a:t>
            </a:r>
          </a:p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To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su kolači </a:t>
            </a:r>
            <a:r>
              <a:rPr lang="hr-HR" sz="2800" u="sng" dirty="0">
                <a:solidFill>
                  <a:schemeClr val="accent5">
                    <a:lumMod val="50000"/>
                  </a:schemeClr>
                </a:solidFill>
              </a:rPr>
              <a:t>od moje bake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hr-HR" sz="2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13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15459" y="931986"/>
            <a:ext cx="1084970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To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je otac </a:t>
            </a:r>
            <a:r>
              <a:rPr lang="hr-HR" sz="2800" dirty="0">
                <a:solidFill>
                  <a:schemeClr val="accent6">
                    <a:lumMod val="75000"/>
                  </a:schemeClr>
                </a:solidFill>
              </a:rPr>
              <a:t>od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Ivane. &gt; To je </a:t>
            </a:r>
            <a:r>
              <a:rPr lang="hr-HR" sz="2800" u="sng" dirty="0" smtClean="0">
                <a:solidFill>
                  <a:srgbClr val="C00000"/>
                </a:solidFill>
              </a:rPr>
              <a:t>Ivanin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otac.  </a:t>
            </a:r>
          </a:p>
          <a:p>
            <a:pPr>
              <a:lnSpc>
                <a:spcPct val="150000"/>
              </a:lnSpc>
            </a:pP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			</a:t>
            </a:r>
            <a:r>
              <a:rPr lang="hr-HR" sz="2800" dirty="0" smtClean="0">
                <a:solidFill>
                  <a:srgbClr val="C00000"/>
                </a:solidFill>
              </a:rPr>
              <a:t>PRIDJEV</a:t>
            </a:r>
          </a:p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</a:rPr>
              <a:t>Kroz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učenje stječemo znanje. 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&gt; </a:t>
            </a:r>
            <a:r>
              <a:rPr lang="hr-HR" sz="2800" u="sng" dirty="0" smtClean="0">
                <a:solidFill>
                  <a:srgbClr val="C00000"/>
                </a:solidFill>
              </a:rPr>
              <a:t>Učenjem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stječemo znanje.</a:t>
            </a:r>
          </a:p>
          <a:p>
            <a:pPr>
              <a:lnSpc>
                <a:spcPct val="150000"/>
              </a:lnSpc>
            </a:pP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			          </a:t>
            </a:r>
            <a:r>
              <a:rPr lang="hr-HR" sz="2800" dirty="0" smtClean="0">
                <a:solidFill>
                  <a:srgbClr val="C00000"/>
                </a:solidFill>
              </a:rPr>
              <a:t>IMENICA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Pišem </a:t>
            </a:r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 olovkom.  &gt; Pišem </a:t>
            </a:r>
            <a:r>
              <a:rPr lang="hr-HR" sz="2800" u="sng" dirty="0" smtClean="0">
                <a:solidFill>
                  <a:srgbClr val="C00000"/>
                </a:solidFill>
              </a:rPr>
              <a:t>olovkom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			</a:t>
            </a:r>
            <a:r>
              <a:rPr lang="hr-HR" sz="2800" dirty="0" smtClean="0">
                <a:solidFill>
                  <a:srgbClr val="C00000"/>
                </a:solidFill>
              </a:rPr>
              <a:t>IMENICA (izriče SREDSTVO)</a:t>
            </a:r>
          </a:p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To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su kolači </a:t>
            </a:r>
            <a:r>
              <a:rPr lang="hr-HR" sz="2800" dirty="0">
                <a:solidFill>
                  <a:schemeClr val="accent6">
                    <a:lumMod val="75000"/>
                  </a:schemeClr>
                </a:solidFill>
              </a:rPr>
              <a:t>od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 moje bake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. &gt; To su kolači moje </a:t>
            </a:r>
            <a:r>
              <a:rPr lang="hr-HR" sz="2800" dirty="0" smtClean="0">
                <a:solidFill>
                  <a:srgbClr val="C00000"/>
                </a:solidFill>
              </a:rPr>
              <a:t>bake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						</a:t>
            </a:r>
            <a:r>
              <a:rPr lang="hr-HR" sz="2800" dirty="0" smtClean="0">
                <a:solidFill>
                  <a:srgbClr val="C00000"/>
                </a:solidFill>
              </a:rPr>
              <a:t>IMENICA</a:t>
            </a:r>
          </a:p>
          <a:p>
            <a:pPr>
              <a:lnSpc>
                <a:spcPct val="150000"/>
              </a:lnSpc>
            </a:pPr>
            <a:endParaRPr lang="hr-HR" sz="2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4" name="Ravni poveznik sa strelicom 3"/>
          <p:cNvCxnSpPr/>
          <p:nvPr/>
        </p:nvCxnSpPr>
        <p:spPr>
          <a:xfrm>
            <a:off x="4976446" y="1582616"/>
            <a:ext cx="17585" cy="3077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Ravni poveznik sa strelicom 5"/>
          <p:cNvCxnSpPr/>
          <p:nvPr/>
        </p:nvCxnSpPr>
        <p:spPr>
          <a:xfrm flipH="1">
            <a:off x="5820507" y="2795955"/>
            <a:ext cx="8793" cy="3604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>
            <a:off x="5152292" y="4088946"/>
            <a:ext cx="0" cy="351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>
            <a:off x="7605346" y="5354515"/>
            <a:ext cx="0" cy="334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>
            <a:off x="5152292" y="4106531"/>
            <a:ext cx="2233246" cy="2901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398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45124" y="184639"/>
            <a:ext cx="11175023" cy="603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NASTAVNI LISTIĆ 2</a:t>
            </a:r>
          </a:p>
          <a:p>
            <a:pPr>
              <a:lnSpc>
                <a:spcPct val="150000"/>
              </a:lnSpc>
            </a:pPr>
            <a:endParaRPr lang="hr-HR" sz="20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r-HR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Uvrstimo prijedlog 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S/SA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rečenice.</a:t>
            </a:r>
            <a:endParaRPr lang="hr-HR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Često odlazim na selo ____ svojom bakom i  ____ psom.   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tobom volim razgovarati o nogometu, ali ____ Ksenijom baš i ne.  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Povremeno pišem ____ kemijskom olovkom.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 da je ____ mnom ponekad teško, ali ____ Željkom  i ____ Vedranom lako se o svemu dogovorim.  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školu me dovozi tata ____ autom.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 tatom idem u ribolov, a ____ Zdravkom, svojim djedom, na plivanje.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Mama voli piti kavu ____ šlagom ili ____ mlijekom.</a:t>
            </a:r>
          </a:p>
          <a:p>
            <a:pPr>
              <a:lnSpc>
                <a:spcPct val="150000"/>
              </a:lnSpc>
            </a:pPr>
            <a:r>
              <a:rPr lang="hr-HR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r-HR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Uvrstimo prijedlog </a:t>
            </a:r>
            <a:r>
              <a:rPr lang="hr-H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K/KA</a:t>
            </a:r>
            <a:r>
              <a:rPr lang="hr-HR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rečenice.</a:t>
            </a:r>
            <a:endParaRPr lang="hr-HR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Prilazim ____ gradu. On ide ____ Hrvoju, a ona ____ Martini. Pijavica juri ____ kući.</a:t>
            </a:r>
          </a:p>
        </p:txBody>
      </p:sp>
    </p:spTree>
    <p:extLst>
      <p:ext uri="{BB962C8B-B14F-4D97-AF65-F5344CB8AC3E}">
        <p14:creationId xmlns:p14="http://schemas.microsoft.com/office/powerpoint/2010/main" val="1951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378070" y="931985"/>
            <a:ext cx="1153550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Provjerimo.</a:t>
            </a:r>
            <a:endParaRPr lang="hr-HR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Često odlazim na selo 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svojom bakom i  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psom.   </a:t>
            </a: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tobom volim razgovarati o nogometu, ali 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Ksenijom baš i ne.  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Povremeno pišem 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kemijskom olovkom.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 da je 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mnom ponekad teško, ali 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Željkom  i 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Vedranom lako se o svemu dogovorim.  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školu me dovozi tata 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autom.</a:t>
            </a: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tatom idem u ribolov, a 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Zdravkom, svojim djedom, na plivanje.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Mama voli piti kavu 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šlagom ili 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mlijekom.</a:t>
            </a:r>
          </a:p>
          <a:p>
            <a:pPr>
              <a:lnSpc>
                <a:spcPct val="150000"/>
              </a:lnSpc>
            </a:pPr>
            <a:r>
              <a:rPr lang="hr-HR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r-HR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Uvrstimo prijedlog K/KA u rečenice.</a:t>
            </a:r>
            <a:endParaRPr lang="hr-HR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Prilazim 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gradu. On ide 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Hrvoju, a ona 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Martini. Pijavica juri 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kući.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578" y="3939723"/>
            <a:ext cx="3244362" cy="2162908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10603523" y="4378569"/>
            <a:ext cx="94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pijavica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7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27539" y="879231"/>
            <a:ext cx="1117502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PRIJEDLOG </a:t>
            </a:r>
            <a:r>
              <a:rPr lang="hr-HR" sz="20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S/SA</a:t>
            </a: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uz riječi koje počinju glasovima:</a:t>
            </a:r>
            <a:r>
              <a:rPr lang="hr-H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sa </a:t>
            </a:r>
            <a:r>
              <a:rPr lang="hr-H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mnom</a:t>
            </a:r>
            <a:endParaRPr lang="hr-HR" sz="20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sa </a:t>
            </a:r>
            <a:r>
              <a:rPr lang="hr-HR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tjepanom	</a:t>
            </a:r>
            <a:r>
              <a:rPr lang="hr-HR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sa </a:t>
            </a:r>
            <a:r>
              <a:rPr lang="hr-HR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imom</a:t>
            </a: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sa </a:t>
            </a:r>
            <a:r>
              <a:rPr lang="hr-HR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inkom		</a:t>
            </a:r>
            <a:r>
              <a:rPr lang="hr-HR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sa </a:t>
            </a:r>
            <a:r>
              <a:rPr lang="hr-HR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eljkom			</a:t>
            </a:r>
            <a:endParaRPr lang="hr-HR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sa </a:t>
            </a:r>
            <a:r>
              <a:rPr lang="hr-HR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		</a:t>
            </a:r>
            <a:r>
              <a:rPr lang="hr-HR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sa </a:t>
            </a:r>
            <a:r>
              <a:rPr lang="hr-HR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enijom</a:t>
            </a:r>
          </a:p>
          <a:p>
            <a:pPr>
              <a:lnSpc>
                <a:spcPct val="150000"/>
              </a:lnSpc>
            </a:pPr>
            <a:endParaRPr lang="hr-HR" sz="20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SREDSTVO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 </a:t>
            </a:r>
            <a:r>
              <a:rPr lang="hr-HR" sz="20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nema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prijedloga s/sa</a:t>
            </a:r>
          </a:p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Vozim se autom. Putujem avionom. Pišem olovkom.</a:t>
            </a:r>
          </a:p>
          <a:p>
            <a:pPr>
              <a:lnSpc>
                <a:spcPct val="150000"/>
              </a:lnSpc>
            </a:pPr>
            <a:endParaRPr lang="hr-HR" sz="2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PRIJEDLOG </a:t>
            </a:r>
            <a:r>
              <a:rPr lang="hr-HR" sz="20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K/KA</a:t>
            </a:r>
            <a:endParaRPr lang="hr-HR" sz="2000" b="1" u="sng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uz riječi koje počinju glasovima:</a:t>
            </a: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hr-HR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runi	</a:t>
            </a:r>
            <a:r>
              <a:rPr lang="hr-HR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hr-HR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radu		</a:t>
            </a:r>
            <a:r>
              <a:rPr lang="hr-HR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hr-HR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rvoju</a:t>
            </a:r>
            <a:r>
              <a:rPr lang="hr-HR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hr-HR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r-HR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Prsten 1"/>
          <p:cNvSpPr/>
          <p:nvPr/>
        </p:nvSpPr>
        <p:spPr>
          <a:xfrm>
            <a:off x="7244862" y="1026852"/>
            <a:ext cx="2514600" cy="141556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561" y="2980448"/>
            <a:ext cx="2842479" cy="1891541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584" y="3228515"/>
            <a:ext cx="840625" cy="1202810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822331" y="282201"/>
            <a:ext cx="806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Prijedlozi </a:t>
            </a:r>
            <a:r>
              <a:rPr lang="hr-H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hr-HR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hr-HR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radi lakšega izgovora</a:t>
            </a:r>
            <a:endParaRPr lang="hr-HR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2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5142" y="1921219"/>
            <a:ext cx="5095702" cy="19899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 Torbu držim ispod stola.</a:t>
            </a: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    Torbu držim ispod.</a:t>
            </a:r>
          </a:p>
          <a:p>
            <a:pPr>
              <a:buFontTx/>
              <a:buChar char="-"/>
            </a:pP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6991003" y="1921219"/>
            <a:ext cx="4497185" cy="2060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 Stojim pokraj Mateja.</a:t>
            </a:r>
            <a:endParaRPr lang="hr-H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     Stani pokraj.</a:t>
            </a:r>
          </a:p>
          <a:p>
            <a:pPr>
              <a:buFontTx/>
              <a:buChar char="-"/>
            </a:pP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3909168" y="4097059"/>
            <a:ext cx="5778037" cy="192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hr-HR" b="1" dirty="0" smtClean="0">
                <a:solidFill>
                  <a:srgbClr val="00B050"/>
                </a:solidFill>
              </a:rPr>
              <a:t> Idem van Zagreba.</a:t>
            </a:r>
            <a:endParaRPr lang="hr-H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     Idem van.</a:t>
            </a:r>
          </a:p>
          <a:p>
            <a:pPr>
              <a:buFontTx/>
              <a:buChar char="-"/>
            </a:pPr>
            <a:endParaRPr lang="hr-H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hr-H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615141" y="641839"/>
            <a:ext cx="110698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accent5">
                    <a:lumMod val="50000"/>
                  </a:schemeClr>
                </a:solidFill>
              </a:rPr>
              <a:t>Promotrimo parove rečenica. </a:t>
            </a:r>
          </a:p>
          <a:p>
            <a:r>
              <a:rPr lang="hr-HR" sz="2800" b="1" dirty="0" smtClean="0">
                <a:solidFill>
                  <a:schemeClr val="accent5">
                    <a:lumMod val="50000"/>
                  </a:schemeClr>
                </a:solidFill>
              </a:rPr>
              <a:t>U kojim se rečenicama nalaze </a:t>
            </a:r>
            <a:r>
              <a:rPr lang="hr-HR" sz="2800" b="1" dirty="0" smtClean="0">
                <a:solidFill>
                  <a:schemeClr val="accent6">
                    <a:lumMod val="75000"/>
                  </a:schemeClr>
                </a:solidFill>
              </a:rPr>
              <a:t>prijedlozi</a:t>
            </a:r>
            <a:r>
              <a:rPr lang="hr-HR" sz="2800" b="1" dirty="0" smtClean="0">
                <a:solidFill>
                  <a:schemeClr val="accent5">
                    <a:lumMod val="50000"/>
                  </a:schemeClr>
                </a:solidFill>
              </a:rPr>
              <a:t>, a u kojima </a:t>
            </a:r>
            <a:r>
              <a:rPr lang="hr-HR" sz="2800" b="1" dirty="0" smtClean="0">
                <a:solidFill>
                  <a:schemeClr val="accent1"/>
                </a:solidFill>
              </a:rPr>
              <a:t>prilozi</a:t>
            </a:r>
            <a:r>
              <a:rPr lang="hr-HR" sz="2800" b="1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hr-H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67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5142" y="409733"/>
            <a:ext cx="10515600" cy="1325563"/>
          </a:xfrm>
        </p:spPr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PRIJEDLOZI = PRILOZI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5142" y="1921219"/>
            <a:ext cx="5095702" cy="10256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Torbu držim </a:t>
            </a:r>
            <a:r>
              <a:rPr lang="hr-HR" b="1" u="sng" dirty="0" smtClean="0">
                <a:solidFill>
                  <a:srgbClr val="C00000"/>
                </a:solidFill>
              </a:rPr>
              <a:t>ispod stola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    Torbu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držim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ispod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buFontTx/>
              <a:buChar char="-"/>
            </a:pP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6991003" y="1921219"/>
            <a:ext cx="4497185" cy="1156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 Stojim </a:t>
            </a:r>
            <a:r>
              <a:rPr lang="hr-HR" b="1" u="sng" dirty="0" smtClean="0">
                <a:solidFill>
                  <a:srgbClr val="C00000"/>
                </a:solidFill>
              </a:rPr>
              <a:t>pokraj Mateja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hr-H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    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Stani pokraj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buFontTx/>
              <a:buChar char="-"/>
            </a:pP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4018084" y="3307036"/>
            <a:ext cx="5778037" cy="12838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hr-HR" b="1" dirty="0" smtClean="0">
                <a:solidFill>
                  <a:srgbClr val="00B050"/>
                </a:solidFill>
              </a:rPr>
              <a:t> Idem </a:t>
            </a:r>
            <a:r>
              <a:rPr lang="hr-HR" b="1" u="sng" dirty="0" smtClean="0">
                <a:solidFill>
                  <a:srgbClr val="C00000"/>
                </a:solidFill>
              </a:rPr>
              <a:t>van Zagreba</a:t>
            </a:r>
            <a:r>
              <a:rPr lang="hr-HR" b="1" dirty="0" smtClean="0">
                <a:solidFill>
                  <a:srgbClr val="00B050"/>
                </a:solidFill>
              </a:rPr>
              <a:t>.</a:t>
            </a:r>
            <a:endParaRPr lang="hr-H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    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Idem van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buFontTx/>
              <a:buChar char="-"/>
            </a:pPr>
            <a:endParaRPr lang="hr-H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hr-H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7" name="Ravni poveznik 6"/>
          <p:cNvCxnSpPr/>
          <p:nvPr/>
        </p:nvCxnSpPr>
        <p:spPr>
          <a:xfrm flipV="1">
            <a:off x="3332285" y="870438"/>
            <a:ext cx="378069" cy="4220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Pravokutnik 7"/>
          <p:cNvSpPr/>
          <p:nvPr/>
        </p:nvSpPr>
        <p:spPr>
          <a:xfrm>
            <a:off x="667976" y="4434776"/>
            <a:ext cx="111137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PRIJEDLOZI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označuju </a:t>
            </a:r>
            <a:r>
              <a:rPr lang="hr-H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odnose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čine logičku cjelinu s imenicom i utječu na promjenu oblika imenice:</a:t>
            </a:r>
          </a:p>
          <a:p>
            <a:pPr>
              <a:lnSpc>
                <a:spcPct val="150000"/>
              </a:lnSpc>
            </a:pPr>
            <a:r>
              <a:rPr lang="hr-H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ispod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(stola), </a:t>
            </a:r>
            <a:r>
              <a:rPr lang="hr-H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pokraj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(Mateja), </a:t>
            </a:r>
            <a:r>
              <a:rPr lang="hr-H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(Zagreba)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667976" y="5439078"/>
            <a:ext cx="10462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PRILOZI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označuju </a:t>
            </a:r>
            <a:r>
              <a:rPr lang="hr-HR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okolnosti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glagolske radnje i odgovaraju na pitanja:</a:t>
            </a:r>
          </a:p>
          <a:p>
            <a:pPr>
              <a:lnSpc>
                <a:spcPct val="150000"/>
              </a:lnSpc>
            </a:pP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(držim) </a:t>
            </a:r>
            <a:r>
              <a:rPr lang="hr-HR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ispod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Gdje?	</a:t>
            </a:r>
            <a:r>
              <a:rPr lang="hr-HR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stani) </a:t>
            </a:r>
            <a:r>
              <a:rPr lang="hr-HR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pokraj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Kamo?		(idem) </a:t>
            </a:r>
            <a:r>
              <a:rPr lang="hr-HR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Kamo? </a:t>
            </a:r>
            <a:endParaRPr lang="hr-HR" dirty="0"/>
          </a:p>
        </p:txBody>
      </p:sp>
      <p:sp>
        <p:nvSpPr>
          <p:cNvPr id="5" name="Strelica zakrivljena dolje 4"/>
          <p:cNvSpPr/>
          <p:nvPr/>
        </p:nvSpPr>
        <p:spPr>
          <a:xfrm>
            <a:off x="3332285" y="1713958"/>
            <a:ext cx="685799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0" name="Strelica zakrivljena dolje 9"/>
          <p:cNvSpPr/>
          <p:nvPr/>
        </p:nvSpPr>
        <p:spPr>
          <a:xfrm>
            <a:off x="8924273" y="1713958"/>
            <a:ext cx="1011035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1" name="Strelica zakrivljena dolje 10"/>
          <p:cNvSpPr/>
          <p:nvPr/>
        </p:nvSpPr>
        <p:spPr>
          <a:xfrm>
            <a:off x="5710844" y="3128453"/>
            <a:ext cx="685799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48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32247" y="673833"/>
            <a:ext cx="11149445" cy="13220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r-HR" sz="4800" b="1" dirty="0" smtClean="0">
                <a:solidFill>
                  <a:schemeClr val="accent5">
                    <a:lumMod val="50000"/>
                  </a:schemeClr>
                </a:solidFill>
              </a:rPr>
              <a:t>PRILOZI SE NIKADA NE PRILAŽU IMENICAMA!</a:t>
            </a:r>
          </a:p>
          <a:p>
            <a:pPr marL="0" indent="0">
              <a:buNone/>
            </a:pPr>
            <a:endParaRPr lang="hr-HR" sz="4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r-HR" sz="4800" b="1" dirty="0" smtClean="0">
                <a:solidFill>
                  <a:schemeClr val="accent5">
                    <a:lumMod val="50000"/>
                  </a:schemeClr>
                </a:solidFill>
              </a:rPr>
              <a:t>PRILOZI</a:t>
            </a:r>
            <a:r>
              <a:rPr lang="hr-HR" sz="4800" b="1" dirty="0" smtClean="0">
                <a:solidFill>
                  <a:srgbClr val="00B050"/>
                </a:solidFill>
              </a:rPr>
              <a:t>                               </a:t>
            </a:r>
            <a:r>
              <a:rPr lang="hr-HR" sz="4800" b="1" dirty="0" smtClean="0">
                <a:solidFill>
                  <a:srgbClr val="C00000"/>
                </a:solidFill>
              </a:rPr>
              <a:t>IMENICE</a:t>
            </a:r>
            <a:endParaRPr lang="hr-HR" sz="4800" b="1" dirty="0">
              <a:solidFill>
                <a:srgbClr val="C00000"/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196" y="2574165"/>
            <a:ext cx="2776997" cy="1255469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492" y="3981084"/>
            <a:ext cx="3734201" cy="2539806"/>
          </a:xfrm>
          <a:prstGeom prst="rect">
            <a:avLst/>
          </a:prstGeom>
        </p:spPr>
      </p:pic>
      <p:sp>
        <p:nvSpPr>
          <p:cNvPr id="6" name="Dijagram toka: Podaci 5"/>
          <p:cNvSpPr/>
          <p:nvPr/>
        </p:nvSpPr>
        <p:spPr>
          <a:xfrm rot="1953837">
            <a:off x="4985935" y="4223211"/>
            <a:ext cx="595981" cy="1966495"/>
          </a:xfrm>
          <a:prstGeom prst="flowChartInputOutpu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436668" y="4852515"/>
            <a:ext cx="1811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PRILOZI</a:t>
            </a:r>
            <a:endParaRPr lang="hr-HR" sz="4000" b="1" dirty="0">
              <a:solidFill>
                <a:schemeClr val="accent5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8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lika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407" y="2479737"/>
            <a:ext cx="3671941" cy="2575839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4525575" y="2651398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NA</a:t>
            </a:r>
            <a:endParaRPr lang="hr-HR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5251937" y="2252948"/>
            <a:ext cx="80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IZNAD</a:t>
            </a:r>
            <a:endParaRPr lang="hr-HR" dirty="0"/>
          </a:p>
        </p:txBody>
      </p:sp>
      <p:sp>
        <p:nvSpPr>
          <p:cNvPr id="16" name="TekstniOkvir 15"/>
          <p:cNvSpPr txBox="1"/>
          <p:nvPr/>
        </p:nvSpPr>
        <p:spPr>
          <a:xfrm>
            <a:off x="4178278" y="1732811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OKO</a:t>
            </a:r>
            <a:endParaRPr lang="hr-HR" dirty="0"/>
          </a:p>
        </p:txBody>
      </p:sp>
      <p:sp>
        <p:nvSpPr>
          <p:cNvPr id="18" name="TekstniOkvir 17"/>
          <p:cNvSpPr txBox="1"/>
          <p:nvPr/>
        </p:nvSpPr>
        <p:spPr>
          <a:xfrm>
            <a:off x="3015762" y="3083224"/>
            <a:ext cx="936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POKRAJ</a:t>
            </a:r>
            <a:endParaRPr lang="hr-HR" dirty="0"/>
          </a:p>
        </p:txBody>
      </p:sp>
      <p:sp>
        <p:nvSpPr>
          <p:cNvPr id="20" name="TekstniOkvir 19"/>
          <p:cNvSpPr txBox="1"/>
          <p:nvPr/>
        </p:nvSpPr>
        <p:spPr>
          <a:xfrm>
            <a:off x="7457027" y="2137758"/>
            <a:ext cx="95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OKOLO</a:t>
            </a:r>
            <a:endParaRPr lang="hr-HR" dirty="0"/>
          </a:p>
        </p:txBody>
      </p:sp>
      <p:sp>
        <p:nvSpPr>
          <p:cNvPr id="21" name="TekstniOkvir 20"/>
          <p:cNvSpPr txBox="1"/>
          <p:nvPr/>
        </p:nvSpPr>
        <p:spPr>
          <a:xfrm>
            <a:off x="7733986" y="3323492"/>
            <a:ext cx="847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PORED</a:t>
            </a:r>
            <a:endParaRPr lang="hr-HR" dirty="0"/>
          </a:p>
        </p:txBody>
      </p:sp>
      <p:sp>
        <p:nvSpPr>
          <p:cNvPr id="22" name="TekstniOkvir 21"/>
          <p:cNvSpPr txBox="1"/>
          <p:nvPr/>
        </p:nvSpPr>
        <p:spPr>
          <a:xfrm>
            <a:off x="7457028" y="4145780"/>
            <a:ext cx="816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KRAJ</a:t>
            </a:r>
            <a:endParaRPr lang="hr-HR" dirty="0"/>
          </a:p>
        </p:txBody>
      </p:sp>
      <p:sp>
        <p:nvSpPr>
          <p:cNvPr id="23" name="TekstniOkvir 22"/>
          <p:cNvSpPr txBox="1"/>
          <p:nvPr/>
        </p:nvSpPr>
        <p:spPr>
          <a:xfrm>
            <a:off x="5080330" y="3767656"/>
            <a:ext cx="757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ISPOD</a:t>
            </a:r>
            <a:endParaRPr lang="hr-HR" dirty="0"/>
          </a:p>
        </p:txBody>
      </p:sp>
      <p:sp>
        <p:nvSpPr>
          <p:cNvPr id="25" name="TekstniOkvir 24"/>
          <p:cNvSpPr txBox="1"/>
          <p:nvPr/>
        </p:nvSpPr>
        <p:spPr>
          <a:xfrm>
            <a:off x="2461846" y="451511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PREMA</a:t>
            </a:r>
            <a:endParaRPr lang="hr-HR" dirty="0"/>
          </a:p>
        </p:txBody>
      </p:sp>
      <p:sp>
        <p:nvSpPr>
          <p:cNvPr id="26" name="TekstniOkvir 25"/>
          <p:cNvSpPr txBox="1"/>
          <p:nvPr/>
        </p:nvSpPr>
        <p:spPr>
          <a:xfrm>
            <a:off x="5521568" y="4941555"/>
            <a:ext cx="88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BLIZU</a:t>
            </a:r>
            <a:endParaRPr lang="hr-HR" dirty="0"/>
          </a:p>
        </p:txBody>
      </p:sp>
      <p:sp>
        <p:nvSpPr>
          <p:cNvPr id="27" name="TekstniOkvir 26"/>
          <p:cNvSpPr txBox="1"/>
          <p:nvPr/>
        </p:nvSpPr>
        <p:spPr>
          <a:xfrm>
            <a:off x="4381812" y="4478967"/>
            <a:ext cx="87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ISPRED</a:t>
            </a:r>
            <a:endParaRPr lang="hr-HR" dirty="0"/>
          </a:p>
        </p:txBody>
      </p:sp>
      <p:sp>
        <p:nvSpPr>
          <p:cNvPr id="28" name="TekstniOkvir 27"/>
          <p:cNvSpPr txBox="1"/>
          <p:nvPr/>
        </p:nvSpPr>
        <p:spPr>
          <a:xfrm>
            <a:off x="6585436" y="2409092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IZA</a:t>
            </a:r>
            <a:endParaRPr lang="hr-HR" dirty="0"/>
          </a:p>
        </p:txBody>
      </p:sp>
      <p:sp>
        <p:nvSpPr>
          <p:cNvPr id="29" name="TekstniOkvir 28"/>
          <p:cNvSpPr txBox="1"/>
          <p:nvPr/>
        </p:nvSpPr>
        <p:spPr>
          <a:xfrm>
            <a:off x="6585436" y="3189065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</a:t>
            </a:r>
            <a:endParaRPr lang="hr-HR" dirty="0"/>
          </a:p>
        </p:txBody>
      </p:sp>
      <p:sp>
        <p:nvSpPr>
          <p:cNvPr id="30" name="TekstniOkvir 29"/>
          <p:cNvSpPr txBox="1"/>
          <p:nvPr/>
        </p:nvSpPr>
        <p:spPr>
          <a:xfrm>
            <a:off x="6018332" y="3136005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IZ</a:t>
            </a:r>
            <a:endParaRPr lang="hr-HR" dirty="0"/>
          </a:p>
        </p:txBody>
      </p:sp>
      <p:sp>
        <p:nvSpPr>
          <p:cNvPr id="31" name="TekstniOkvir 30"/>
          <p:cNvSpPr txBox="1"/>
          <p:nvPr/>
        </p:nvSpPr>
        <p:spPr>
          <a:xfrm>
            <a:off x="7140504" y="4912722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OD</a:t>
            </a:r>
            <a:endParaRPr lang="hr-HR" dirty="0"/>
          </a:p>
        </p:txBody>
      </p:sp>
      <p:sp>
        <p:nvSpPr>
          <p:cNvPr id="32" name="TekstniOkvir 31"/>
          <p:cNvSpPr txBox="1"/>
          <p:nvPr/>
        </p:nvSpPr>
        <p:spPr>
          <a:xfrm>
            <a:off x="6093069" y="1601393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</a:t>
            </a:r>
            <a:endParaRPr lang="hr-HR" dirty="0"/>
          </a:p>
        </p:txBody>
      </p:sp>
      <p:sp>
        <p:nvSpPr>
          <p:cNvPr id="33" name="TekstniOkvir 32"/>
          <p:cNvSpPr txBox="1"/>
          <p:nvPr/>
        </p:nvSpPr>
        <p:spPr>
          <a:xfrm>
            <a:off x="3244361" y="3732334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</a:t>
            </a:r>
            <a:endParaRPr lang="hr-HR" dirty="0"/>
          </a:p>
        </p:txBody>
      </p:sp>
      <p:sp>
        <p:nvSpPr>
          <p:cNvPr id="34" name="TekstniOkvir 33"/>
          <p:cNvSpPr txBox="1"/>
          <p:nvPr/>
        </p:nvSpPr>
        <p:spPr>
          <a:xfrm>
            <a:off x="6322821" y="4379977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SA</a:t>
            </a:r>
            <a:endParaRPr lang="hr-HR" dirty="0"/>
          </a:p>
        </p:txBody>
      </p:sp>
      <p:sp>
        <p:nvSpPr>
          <p:cNvPr id="2" name="TekstniOkvir 1"/>
          <p:cNvSpPr txBox="1"/>
          <p:nvPr/>
        </p:nvSpPr>
        <p:spPr>
          <a:xfrm>
            <a:off x="668214" y="668215"/>
            <a:ext cx="2576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- glavna imenica = </a:t>
            </a:r>
            <a:r>
              <a:rPr lang="hr-HR" sz="2000" b="1" dirty="0" smtClean="0">
                <a:solidFill>
                  <a:srgbClr val="002060"/>
                </a:solidFill>
              </a:rPr>
              <a:t>STOL</a:t>
            </a:r>
            <a:endParaRPr lang="hr-H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15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32247" y="673833"/>
            <a:ext cx="11149445" cy="13220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r-HR" sz="4800" b="1" dirty="0" smtClean="0">
                <a:solidFill>
                  <a:schemeClr val="accent5">
                    <a:lumMod val="50000"/>
                  </a:schemeClr>
                </a:solidFill>
              </a:rPr>
              <a:t>PRIJEDLOZI ČINE CJELINU S IMENICAMA!</a:t>
            </a:r>
          </a:p>
          <a:p>
            <a:pPr marL="0" indent="0">
              <a:buNone/>
            </a:pPr>
            <a:endParaRPr lang="hr-HR" sz="4800" b="1" dirty="0" smtClean="0">
              <a:solidFill>
                <a:srgbClr val="00B050"/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816" y="1995854"/>
            <a:ext cx="5820507" cy="3584012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 rot="21129927">
            <a:off x="2180492" y="3062592"/>
            <a:ext cx="2101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chemeClr val="accent5">
                    <a:lumMod val="50000"/>
                  </a:schemeClr>
                </a:solidFill>
              </a:rPr>
              <a:t>PRIJEDLOG</a:t>
            </a:r>
            <a:endParaRPr lang="hr-HR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kstniOkvir 8"/>
          <p:cNvSpPr txBox="1"/>
          <p:nvPr/>
        </p:nvSpPr>
        <p:spPr>
          <a:xfrm rot="441723">
            <a:off x="5834461" y="3180033"/>
            <a:ext cx="1860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IMENICA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2039816" y="5213838"/>
            <a:ext cx="5820507" cy="366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463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89087" y="386863"/>
            <a:ext cx="114651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NASTAVNI LISTIĆ 3</a:t>
            </a:r>
          </a:p>
          <a:p>
            <a:endParaRPr lang="hr-HR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1. U </a:t>
            </a:r>
            <a:r>
              <a:rPr lang="hr-HR" sz="2400" b="1" dirty="0">
                <a:solidFill>
                  <a:schemeClr val="accent5">
                    <a:lumMod val="50000"/>
                  </a:schemeClr>
                </a:solidFill>
              </a:rPr>
              <a:t>pjesmi Nikole </a:t>
            </a:r>
            <a:r>
              <a:rPr lang="hr-HR" sz="2400" b="1" dirty="0" err="1">
                <a:solidFill>
                  <a:schemeClr val="accent5">
                    <a:lumMod val="50000"/>
                  </a:schemeClr>
                </a:solidFill>
              </a:rPr>
              <a:t>Milićevića</a:t>
            </a:r>
            <a:r>
              <a:rPr lang="hr-HR" sz="2400" b="1" dirty="0">
                <a:solidFill>
                  <a:schemeClr val="accent5">
                    <a:lumMod val="50000"/>
                  </a:schemeClr>
                </a:solidFill>
              </a:rPr>
              <a:t> ima devet prijedloga: </a:t>
            </a:r>
            <a:r>
              <a:rPr lang="hr-HR" sz="2400" b="1" i="1" dirty="0">
                <a:solidFill>
                  <a:schemeClr val="accent5">
                    <a:lumMod val="50000"/>
                  </a:schemeClr>
                </a:solidFill>
              </a:rPr>
              <a:t>na, u, bez, s, među, bez, za, bez, kroz</a:t>
            </a:r>
            <a:r>
              <a:rPr lang="hr-HR" sz="2400" b="1" dirty="0">
                <a:solidFill>
                  <a:schemeClr val="accent5">
                    <a:lumMod val="50000"/>
                  </a:schemeClr>
                </a:solidFill>
              </a:rPr>
              <a:t>. Na prazne crte upiši odgovarajuće prijedloge. </a:t>
            </a:r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sz="2400" b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dirty="0"/>
              <a:t> </a:t>
            </a:r>
          </a:p>
          <a:p>
            <a:r>
              <a:rPr lang="hr-HR" dirty="0"/>
              <a:t> </a:t>
            </a:r>
          </a:p>
          <a:p>
            <a:r>
              <a:rPr lang="hr-HR" dirty="0"/>
              <a:t> </a:t>
            </a:r>
          </a:p>
          <a:p>
            <a:pPr>
              <a:lnSpc>
                <a:spcPct val="150000"/>
              </a:lnSpc>
            </a:pPr>
            <a:endParaRPr lang="hr-HR" sz="28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/>
          </p:nvPr>
        </p:nvGraphicFramePr>
        <p:xfrm>
          <a:off x="896818" y="2671559"/>
          <a:ext cx="9847383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2461">
                  <a:extLst>
                    <a:ext uri="{9D8B030D-6E8A-4147-A177-3AD203B41FA5}">
                      <a16:colId xmlns:a16="http://schemas.microsoft.com/office/drawing/2014/main" val="2107800381"/>
                    </a:ext>
                  </a:extLst>
                </a:gridCol>
                <a:gridCol w="3282461">
                  <a:extLst>
                    <a:ext uri="{9D8B030D-6E8A-4147-A177-3AD203B41FA5}">
                      <a16:colId xmlns:a16="http://schemas.microsoft.com/office/drawing/2014/main" val="5611400"/>
                    </a:ext>
                  </a:extLst>
                </a:gridCol>
                <a:gridCol w="3282461">
                  <a:extLst>
                    <a:ext uri="{9D8B030D-6E8A-4147-A177-3AD203B41FA5}">
                      <a16:colId xmlns:a16="http://schemas.microsoft.com/office/drawing/2014/main" val="297026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Sloboda</a:t>
                      </a:r>
                      <a:endParaRPr lang="hr-HR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endParaRPr lang="hr-HR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Što je ptica ____ kavezu</a:t>
                      </a: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____ prostranstva i ____ zraka?</a:t>
                      </a:r>
                    </a:p>
                    <a:p>
                      <a:r>
                        <a:rPr lang="hr-HR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</a:t>
                      </a: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da ste joj odrezali</a:t>
                      </a: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njena mala krila laka.</a:t>
                      </a: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 </a:t>
                      </a: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Samo van ______ prozor gleda</a:t>
                      </a: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oka tužna, nevesela.</a:t>
                      </a: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 kako bi sretna bila</a:t>
                      </a: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Kad bi nekud poletjela.</a:t>
                      </a:r>
                    </a:p>
                    <a:p>
                      <a:endParaRPr lang="hr-H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endParaRPr lang="hr-HR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 tu hranu što joj daju,</a:t>
                      </a: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sve bi rado žrtvovala.</a:t>
                      </a: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Sve što ima ____ tom svijetu</a:t>
                      </a: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____ slobodu sve bi dala.</a:t>
                      </a: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Spavala bi ______ lišćem</a:t>
                      </a: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 sklopila sretne oči,</a:t>
                      </a: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pa neka je zima bije</a:t>
                      </a: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 neka je kiša moči.</a:t>
                      </a:r>
                    </a:p>
                    <a:p>
                      <a:endParaRPr lang="hr-H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endParaRPr lang="hr-HR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Živjela bi zadovoljno</a:t>
                      </a: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___ malo hrane, malo vode,</a:t>
                      </a:r>
                    </a:p>
                    <a:p>
                      <a:r>
                        <a:rPr lang="hr-HR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al</a:t>
                      </a: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nikako i nikada</a:t>
                      </a:r>
                    </a:p>
                    <a:p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nema sreće ____ slobode.</a:t>
                      </a:r>
                    </a:p>
                    <a:p>
                      <a:endParaRPr lang="hr-H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342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5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89086" y="509955"/>
            <a:ext cx="114651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Provjerimo.</a:t>
            </a:r>
          </a:p>
          <a:p>
            <a:r>
              <a:rPr lang="hr-HR" sz="2400" b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dirty="0"/>
              <a:t> </a:t>
            </a:r>
          </a:p>
          <a:p>
            <a:r>
              <a:rPr lang="hr-HR" dirty="0"/>
              <a:t> </a:t>
            </a:r>
          </a:p>
          <a:p>
            <a:r>
              <a:rPr lang="hr-HR" dirty="0"/>
              <a:t> </a:t>
            </a:r>
          </a:p>
          <a:p>
            <a:pPr>
              <a:lnSpc>
                <a:spcPct val="150000"/>
              </a:lnSpc>
            </a:pPr>
            <a:endParaRPr lang="hr-HR" sz="28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/>
          </p:nvPr>
        </p:nvGraphicFramePr>
        <p:xfrm>
          <a:off x="589086" y="1238413"/>
          <a:ext cx="1073540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468">
                  <a:extLst>
                    <a:ext uri="{9D8B030D-6E8A-4147-A177-3AD203B41FA5}">
                      <a16:colId xmlns:a16="http://schemas.microsoft.com/office/drawing/2014/main" val="2107800381"/>
                    </a:ext>
                  </a:extLst>
                </a:gridCol>
                <a:gridCol w="3578468">
                  <a:extLst>
                    <a:ext uri="{9D8B030D-6E8A-4147-A177-3AD203B41FA5}">
                      <a16:colId xmlns:a16="http://schemas.microsoft.com/office/drawing/2014/main" val="5611400"/>
                    </a:ext>
                  </a:extLst>
                </a:gridCol>
                <a:gridCol w="3578468">
                  <a:extLst>
                    <a:ext uri="{9D8B030D-6E8A-4147-A177-3AD203B41FA5}">
                      <a16:colId xmlns:a16="http://schemas.microsoft.com/office/drawing/2014/main" val="297026478"/>
                    </a:ext>
                  </a:extLst>
                </a:gridCol>
              </a:tblGrid>
              <a:tr h="41512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Sloboda</a:t>
                      </a:r>
                      <a:endParaRPr lang="hr-HR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hr-HR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Što je ptica </a:t>
                      </a:r>
                      <a:r>
                        <a:rPr lang="hr-HR" dirty="0" smtClean="0">
                          <a:solidFill>
                            <a:srgbClr val="C00000"/>
                          </a:solidFill>
                        </a:rPr>
                        <a:t>U</a:t>
                      </a: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kavezu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rgbClr val="C00000"/>
                          </a:solidFill>
                        </a:rPr>
                        <a:t>BEZ</a:t>
                      </a: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prostranstva i </a:t>
                      </a:r>
                      <a:r>
                        <a:rPr lang="hr-HR" dirty="0" smtClean="0">
                          <a:solidFill>
                            <a:srgbClr val="C00000"/>
                          </a:solidFill>
                        </a:rPr>
                        <a:t>BEZ</a:t>
                      </a: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zraka?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</a:t>
                      </a: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da ste joj odrezali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njena mala krila laka.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Samo van </a:t>
                      </a:r>
                      <a:r>
                        <a:rPr lang="hr-HR" dirty="0" smtClean="0">
                          <a:solidFill>
                            <a:srgbClr val="C00000"/>
                          </a:solidFill>
                        </a:rPr>
                        <a:t>KROZ</a:t>
                      </a: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prozor gleda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oka tužna, nevesela.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 kako bi sretna bila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Kad bi nekud poletjela.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hr-H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hr-HR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hr-HR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 tu hranu što joj daju,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sve bi rado žrtvovala.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Sve što ima </a:t>
                      </a:r>
                      <a:r>
                        <a:rPr lang="hr-HR" dirty="0" smtClean="0">
                          <a:solidFill>
                            <a:srgbClr val="C00000"/>
                          </a:solidFill>
                        </a:rPr>
                        <a:t>NA</a:t>
                      </a: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tom svijetu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u="none" dirty="0" smtClean="0">
                          <a:solidFill>
                            <a:srgbClr val="C00000"/>
                          </a:solidFill>
                        </a:rPr>
                        <a:t>ZA</a:t>
                      </a:r>
                      <a:r>
                        <a:rPr lang="hr-HR" u="non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slobodu sve bi dala.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Spavala bi </a:t>
                      </a:r>
                      <a:r>
                        <a:rPr lang="hr-HR" dirty="0" smtClean="0">
                          <a:solidFill>
                            <a:srgbClr val="C00000"/>
                          </a:solidFill>
                        </a:rPr>
                        <a:t>MEĐU</a:t>
                      </a: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lišćem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 sklopila sretne oči,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pa neka je zima bije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 neka je kiša moči.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hr-H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hr-HR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hr-HR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Živjela bi zadovoljno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malo hrane, malo vode,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al</a:t>
                      </a: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nikako i nikada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nema sreće </a:t>
                      </a:r>
                      <a:r>
                        <a:rPr lang="hr-HR" dirty="0" smtClean="0">
                          <a:solidFill>
                            <a:srgbClr val="C00000"/>
                          </a:solidFill>
                        </a:rPr>
                        <a:t>BEZ</a:t>
                      </a:r>
                      <a:r>
                        <a:rPr lang="hr-HR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slobode.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hr-H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342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07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89086" y="509955"/>
            <a:ext cx="1146517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NASTAVNI LISTIĆ 3</a:t>
            </a:r>
          </a:p>
          <a:p>
            <a:pPr>
              <a:lnSpc>
                <a:spcPct val="150000"/>
              </a:lnSpc>
            </a:pPr>
            <a:endParaRPr lang="hr-HR" sz="2800" b="1" dirty="0" smtClean="0">
              <a:solidFill>
                <a:schemeClr val="accent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2. U </a:t>
            </a:r>
            <a:r>
              <a:rPr lang="hr-HR" sz="2400" b="1" dirty="0">
                <a:solidFill>
                  <a:schemeClr val="accent5">
                    <a:lumMod val="50000"/>
                  </a:schemeClr>
                </a:solidFill>
              </a:rPr>
              <a:t>pjesmi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je devet priloga. Pronađi ih i napiši. </a:t>
            </a:r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sz="2400" b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 – načinski prilozi: _______________________________</a:t>
            </a:r>
          </a:p>
          <a:p>
            <a:pPr>
              <a:lnSpc>
                <a:spcPct val="150000"/>
              </a:lnSpc>
            </a:pP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– vremenski prilozi: _____________________________</a:t>
            </a:r>
          </a:p>
          <a:p>
            <a:pPr>
              <a:lnSpc>
                <a:spcPct val="150000"/>
              </a:lnSpc>
            </a:pP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– mjesni prilog: ________________________________</a:t>
            </a:r>
          </a:p>
          <a:p>
            <a:endParaRPr lang="hr-HR" dirty="0"/>
          </a:p>
          <a:p>
            <a:r>
              <a:rPr lang="hr-HR" dirty="0"/>
              <a:t> </a:t>
            </a:r>
          </a:p>
          <a:p>
            <a:r>
              <a:rPr lang="hr-HR" dirty="0"/>
              <a:t> </a:t>
            </a:r>
          </a:p>
          <a:p>
            <a:pPr>
              <a:lnSpc>
                <a:spcPct val="150000"/>
              </a:lnSpc>
            </a:pPr>
            <a:endParaRPr lang="hr-HR" sz="28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45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89086" y="509955"/>
            <a:ext cx="1146517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Provjerimo.</a:t>
            </a:r>
          </a:p>
          <a:p>
            <a:pPr>
              <a:lnSpc>
                <a:spcPct val="150000"/>
              </a:lnSpc>
            </a:pPr>
            <a:endParaRPr lang="hr-HR" sz="2800" b="1" dirty="0" smtClean="0">
              <a:solidFill>
                <a:schemeClr val="accent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 – načinski prilozi: </a:t>
            </a:r>
            <a:r>
              <a:rPr lang="hr-HR" sz="2800" b="1" dirty="0" smtClean="0">
                <a:solidFill>
                  <a:schemeClr val="accent2"/>
                </a:solidFill>
              </a:rPr>
              <a:t>samo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800" b="1" dirty="0" smtClean="0">
                <a:solidFill>
                  <a:schemeClr val="accent2"/>
                </a:solidFill>
              </a:rPr>
              <a:t>kako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800" b="1" dirty="0" smtClean="0">
                <a:solidFill>
                  <a:schemeClr val="accent2"/>
                </a:solidFill>
              </a:rPr>
              <a:t>rado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800" b="1" dirty="0" smtClean="0">
                <a:solidFill>
                  <a:schemeClr val="accent2"/>
                </a:solidFill>
              </a:rPr>
              <a:t>zadovoljno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800" b="1" dirty="0" smtClean="0">
                <a:solidFill>
                  <a:schemeClr val="accent2"/>
                </a:solidFill>
              </a:rPr>
              <a:t>nikako</a:t>
            </a:r>
            <a:endParaRPr lang="hr-HR" sz="2800" b="1" dirty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– vremenski prilozi: </a:t>
            </a:r>
            <a:r>
              <a:rPr lang="hr-HR" sz="2800" b="1" dirty="0" smtClean="0">
                <a:solidFill>
                  <a:schemeClr val="accent6">
                    <a:lumMod val="75000"/>
                  </a:schemeClr>
                </a:solidFill>
              </a:rPr>
              <a:t>kad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800" b="1" dirty="0" smtClean="0">
                <a:solidFill>
                  <a:schemeClr val="accent6">
                    <a:lumMod val="75000"/>
                  </a:schemeClr>
                </a:solidFill>
              </a:rPr>
              <a:t>nikada</a:t>
            </a:r>
            <a:endParaRPr lang="hr-H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r-HR" sz="2800" dirty="0">
                <a:solidFill>
                  <a:schemeClr val="accent5">
                    <a:lumMod val="50000"/>
                  </a:schemeClr>
                </a:solidFill>
              </a:rPr>
              <a:t>– mjesni prilog: </a:t>
            </a:r>
            <a:r>
              <a:rPr lang="hr-HR" sz="2800" b="1" dirty="0" smtClean="0">
                <a:solidFill>
                  <a:schemeClr val="accent4">
                    <a:lumMod val="75000"/>
                  </a:schemeClr>
                </a:solidFill>
              </a:rPr>
              <a:t>nekud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800" b="1" dirty="0" smtClean="0">
                <a:solidFill>
                  <a:schemeClr val="accent4">
                    <a:lumMod val="75000"/>
                  </a:schemeClr>
                </a:solidFill>
              </a:rPr>
              <a:t>van</a:t>
            </a:r>
            <a:endParaRPr lang="hr-HR" sz="28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hr-HR" dirty="0"/>
          </a:p>
          <a:p>
            <a:r>
              <a:rPr lang="hr-HR" dirty="0"/>
              <a:t> </a:t>
            </a:r>
          </a:p>
          <a:p>
            <a:r>
              <a:rPr lang="hr-HR" dirty="0"/>
              <a:t> </a:t>
            </a:r>
          </a:p>
          <a:p>
            <a:pPr>
              <a:lnSpc>
                <a:spcPct val="150000"/>
              </a:lnSpc>
            </a:pPr>
            <a:endParaRPr lang="hr-HR" sz="28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0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439616" y="184639"/>
            <a:ext cx="1146517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NASTAVNI LISTIĆ 4</a:t>
            </a:r>
          </a:p>
          <a:p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Pored </a:t>
            </a:r>
            <a:r>
              <a:rPr lang="hr-H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ponuđenih rečenica napišite redni broj tako da dobijete priču. </a:t>
            </a:r>
            <a:endParaRPr lang="hr-HR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Podcrtajte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prijedloge i povucite strelicu na riječ s kojom čine cjelinu </a:t>
            </a:r>
          </a:p>
          <a:p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 koju se odnose).</a:t>
            </a:r>
            <a:endParaRPr lang="hr-HR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DRVO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DONOSI SREĆU</a:t>
            </a:r>
          </a:p>
          <a:p>
            <a:endParaRPr lang="hr-HR" sz="24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Dječak </a:t>
            </a:r>
            <a:r>
              <a:rPr lang="hr-HR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prolazi pokraj drveta. </a:t>
            </a:r>
            <a:endParaRPr lang="hr-HR" sz="24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r-HR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 Prilazi k drvetu. 		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 Zaustavlja se dva koraka ispod drveta.	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 Nad krošnjom je nebo, pod krošnjom je zemlja. 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 Odlučuje se popeti na drvo. 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 Penje se uz drvo. 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 Povjetarac prolazi kroz krošnju. 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 Dječak je sretan između neba i zemlje.</a:t>
            </a:r>
          </a:p>
        </p:txBody>
      </p:sp>
    </p:spTree>
    <p:extLst>
      <p:ext uri="{BB962C8B-B14F-4D97-AF65-F5344CB8AC3E}">
        <p14:creationId xmlns:p14="http://schemas.microsoft.com/office/powerpoint/2010/main" val="363380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545124" y="184639"/>
            <a:ext cx="1117502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Provjerimo.</a:t>
            </a:r>
          </a:p>
          <a:p>
            <a:pPr>
              <a:lnSpc>
                <a:spcPct val="150000"/>
              </a:lnSpc>
            </a:pPr>
            <a:r>
              <a:rPr lang="hr-HR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redoslijed rečenica može biti i drukčiji</a:t>
            </a:r>
          </a:p>
          <a:p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DRVO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DONOSI SREĆU</a:t>
            </a:r>
          </a:p>
          <a:p>
            <a:endParaRPr lang="hr-HR" sz="24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Dječak </a:t>
            </a:r>
            <a:r>
              <a:rPr lang="hr-HR" sz="2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prolazi </a:t>
            </a:r>
            <a:r>
              <a:rPr lang="hr-HR" sz="2000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pokraj</a:t>
            </a:r>
            <a:r>
              <a:rPr lang="hr-HR" sz="2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drveta. </a:t>
            </a:r>
            <a:endParaRPr lang="hr-HR" sz="20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r-HR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__1__ 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Prilazi </a:t>
            </a:r>
            <a:r>
              <a:rPr lang="hr-HR" sz="20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drvetu. 		</a:t>
            </a:r>
          </a:p>
          <a:p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__3___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Zaustavlja se dva koraka </a:t>
            </a:r>
            <a:r>
              <a:rPr lang="hr-HR" sz="20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ispod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drveta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__6__  </a:t>
            </a:r>
            <a:r>
              <a:rPr lang="hr-HR" sz="20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krošnjom je nebo, </a:t>
            </a:r>
            <a:r>
              <a:rPr lang="hr-HR" sz="20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krošnjom je zemlja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__4___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Odlučuje se popeti </a:t>
            </a:r>
            <a:r>
              <a:rPr lang="hr-HR" sz="20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drvo. </a:t>
            </a:r>
            <a:endParaRPr lang="hr-HR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__5__ 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Penje se </a:t>
            </a:r>
            <a:r>
              <a:rPr lang="hr-HR" sz="20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drvo. </a:t>
            </a:r>
            <a:endParaRPr lang="hr-HR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__2___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Povjetarac prolazi </a:t>
            </a:r>
            <a:r>
              <a:rPr lang="hr-HR" sz="20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krošnju. </a:t>
            </a:r>
            <a:endParaRPr lang="hr-HR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__7___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Dječak je sretan </a:t>
            </a:r>
            <a:r>
              <a:rPr lang="hr-HR" sz="20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neba i zemlje.</a:t>
            </a:r>
          </a:p>
        </p:txBody>
      </p:sp>
      <p:sp>
        <p:nvSpPr>
          <p:cNvPr id="2" name="Strelica zakrivljena dolje 1"/>
          <p:cNvSpPr/>
          <p:nvPr/>
        </p:nvSpPr>
        <p:spPr>
          <a:xfrm>
            <a:off x="2113085" y="2515900"/>
            <a:ext cx="621323" cy="14816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" name="Strelica zakrivljena dolje 4"/>
          <p:cNvSpPr/>
          <p:nvPr/>
        </p:nvSpPr>
        <p:spPr>
          <a:xfrm>
            <a:off x="1673470" y="3458593"/>
            <a:ext cx="764931" cy="19343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6" name="Strelica zakrivljena dolje 5"/>
          <p:cNvSpPr/>
          <p:nvPr/>
        </p:nvSpPr>
        <p:spPr>
          <a:xfrm>
            <a:off x="3924300" y="3361877"/>
            <a:ext cx="764931" cy="19343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7" name="Strelica zakrivljena dolje 6"/>
          <p:cNvSpPr/>
          <p:nvPr/>
        </p:nvSpPr>
        <p:spPr>
          <a:xfrm>
            <a:off x="2319704" y="4697691"/>
            <a:ext cx="593481" cy="16445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8" name="Strelica zakrivljena dolje 7"/>
          <p:cNvSpPr/>
          <p:nvPr/>
        </p:nvSpPr>
        <p:spPr>
          <a:xfrm>
            <a:off x="3487614" y="4073210"/>
            <a:ext cx="539264" cy="2081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9" name="Strelica zakrivljena dolje 8"/>
          <p:cNvSpPr/>
          <p:nvPr/>
        </p:nvSpPr>
        <p:spPr>
          <a:xfrm>
            <a:off x="4306765" y="2837486"/>
            <a:ext cx="669681" cy="1613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0" name="Strelica zakrivljena dolje 9"/>
          <p:cNvSpPr/>
          <p:nvPr/>
        </p:nvSpPr>
        <p:spPr>
          <a:xfrm>
            <a:off x="3544764" y="5319576"/>
            <a:ext cx="764931" cy="19343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1" name="Strelica zakrivljena dolje 10"/>
          <p:cNvSpPr/>
          <p:nvPr/>
        </p:nvSpPr>
        <p:spPr>
          <a:xfrm>
            <a:off x="3415077" y="5876039"/>
            <a:ext cx="764931" cy="19343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63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483578" y="720970"/>
            <a:ext cx="1146517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ZADATAK</a:t>
            </a:r>
            <a:r>
              <a:rPr lang="hr-HR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hr-HR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Podcrtaj </a:t>
            </a:r>
            <a:r>
              <a:rPr lang="hr-HR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prijedloge u rečenicama i spoji ih s imenicom s kojom čine cjelinu.</a:t>
            </a:r>
            <a:endParaRPr lang="hr-HR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obalu, po rupama između hridina, čulo se od uvale do uvale 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cviljenje</a:t>
            </a:r>
          </a:p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poput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prigušena plača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Znala je da mora obući jednu od svojih haljinica te poći s majkom u šetnju kroz dugu ulicu na kraju sela.</a:t>
            </a:r>
          </a:p>
        </p:txBody>
      </p:sp>
    </p:spTree>
    <p:extLst>
      <p:ext uri="{BB962C8B-B14F-4D97-AF65-F5344CB8AC3E}">
        <p14:creationId xmlns:p14="http://schemas.microsoft.com/office/powerpoint/2010/main" val="23041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483578" y="720970"/>
            <a:ext cx="1146517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RJEŠENJE ZADATKA </a:t>
            </a:r>
          </a:p>
          <a:p>
            <a:pPr>
              <a:lnSpc>
                <a:spcPct val="150000"/>
              </a:lnSpc>
            </a:pPr>
            <a:r>
              <a:rPr lang="hr-HR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Podcrtaj prijedloge </a:t>
            </a:r>
            <a:r>
              <a:rPr lang="hr-HR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rečenicama i spoji ih s imenicom s kojom čine cjelinu.</a:t>
            </a:r>
            <a:endParaRPr lang="hr-HR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2800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obalu, </a:t>
            </a:r>
            <a:r>
              <a:rPr lang="hr-HR" sz="28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rupama </a:t>
            </a:r>
            <a:r>
              <a:rPr lang="hr-HR" sz="28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hridina, čulo se </a:t>
            </a:r>
            <a:r>
              <a:rPr lang="hr-HR" sz="28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uvale </a:t>
            </a:r>
            <a:r>
              <a:rPr lang="hr-HR" sz="28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uvale 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cviljenje</a:t>
            </a:r>
          </a:p>
          <a:p>
            <a:pPr>
              <a:lnSpc>
                <a:spcPct val="150000"/>
              </a:lnSpc>
            </a:pPr>
            <a:r>
              <a:rPr lang="hr-HR" sz="2800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poput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prigušena plača</a:t>
            </a:r>
            <a:r>
              <a:rPr lang="hr-HR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Znala je da mora obući jednu </a:t>
            </a:r>
            <a:r>
              <a:rPr lang="hr-HR" sz="28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svojih haljinica te poći </a:t>
            </a:r>
            <a:r>
              <a:rPr lang="hr-HR" sz="28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majkom </a:t>
            </a:r>
            <a:r>
              <a:rPr lang="hr-HR" sz="28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šetnju </a:t>
            </a:r>
            <a:r>
              <a:rPr lang="hr-HR" sz="28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dugu ulicu </a:t>
            </a:r>
            <a:r>
              <a:rPr lang="hr-HR" sz="28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kraju sela.</a:t>
            </a:r>
          </a:p>
        </p:txBody>
      </p:sp>
      <p:sp>
        <p:nvSpPr>
          <p:cNvPr id="3" name="Strelica zakrivljena dolje 2"/>
          <p:cNvSpPr/>
          <p:nvPr/>
        </p:nvSpPr>
        <p:spPr>
          <a:xfrm>
            <a:off x="1406769" y="2725614"/>
            <a:ext cx="562708" cy="17584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" name="Strelica zakrivljena dolje 4"/>
          <p:cNvSpPr/>
          <p:nvPr/>
        </p:nvSpPr>
        <p:spPr>
          <a:xfrm>
            <a:off x="2754923" y="2725614"/>
            <a:ext cx="562708" cy="17584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6" name="Strelica zakrivljena dolje 5"/>
          <p:cNvSpPr/>
          <p:nvPr/>
        </p:nvSpPr>
        <p:spPr>
          <a:xfrm>
            <a:off x="4829908" y="2725613"/>
            <a:ext cx="562708" cy="17584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7" name="Strelica zakrivljena dolje 6"/>
          <p:cNvSpPr/>
          <p:nvPr/>
        </p:nvSpPr>
        <p:spPr>
          <a:xfrm>
            <a:off x="964223" y="3323494"/>
            <a:ext cx="2072054" cy="2989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8" name="Strelica zakrivljena dolje 7"/>
          <p:cNvSpPr/>
          <p:nvPr/>
        </p:nvSpPr>
        <p:spPr>
          <a:xfrm>
            <a:off x="7690339" y="2725613"/>
            <a:ext cx="562708" cy="17584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9" name="Strelica zakrivljena dolje 8"/>
          <p:cNvSpPr/>
          <p:nvPr/>
        </p:nvSpPr>
        <p:spPr>
          <a:xfrm>
            <a:off x="9015046" y="2725612"/>
            <a:ext cx="562708" cy="17584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0" name="Strelica zakrivljena dolje 9"/>
          <p:cNvSpPr/>
          <p:nvPr/>
        </p:nvSpPr>
        <p:spPr>
          <a:xfrm>
            <a:off x="5392615" y="3899727"/>
            <a:ext cx="1491761" cy="2942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1" name="Strelica zakrivljena dolje 10"/>
          <p:cNvSpPr/>
          <p:nvPr/>
        </p:nvSpPr>
        <p:spPr>
          <a:xfrm>
            <a:off x="3036277" y="4636475"/>
            <a:ext cx="562708" cy="17584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2" name="Strelica zakrivljena dolje 11"/>
          <p:cNvSpPr/>
          <p:nvPr/>
        </p:nvSpPr>
        <p:spPr>
          <a:xfrm>
            <a:off x="964223" y="4569068"/>
            <a:ext cx="1321777" cy="31066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792" y="540008"/>
            <a:ext cx="4994031" cy="5708125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5081954" y="5890846"/>
            <a:ext cx="1723292" cy="28135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ekstniOkvir 3"/>
          <p:cNvSpPr txBox="1"/>
          <p:nvPr/>
        </p:nvSpPr>
        <p:spPr>
          <a:xfrm>
            <a:off x="694592" y="1019908"/>
            <a:ext cx="2435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PRIČAMO PRIČU</a:t>
            </a:r>
            <a:endParaRPr lang="hr-HR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478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455" y="1825625"/>
            <a:ext cx="11072551" cy="30628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Promotri sljedeće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rečenice. Jesu li logične?</a:t>
            </a:r>
            <a:endParaRPr lang="hr-HR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r-H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err="1" smtClean="0">
                <a:solidFill>
                  <a:schemeClr val="accent5">
                    <a:lumMod val="50000"/>
                  </a:schemeClr>
                </a:solidFill>
              </a:rPr>
              <a:t>Deni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 trči stola.	      Jakov drži knjige stolu.	Karlo stoji stola.</a:t>
            </a:r>
          </a:p>
          <a:p>
            <a:pPr marL="0" indent="0">
              <a:buNone/>
            </a:pPr>
            <a:endParaRPr lang="hr-H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12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5532" y="1051902"/>
            <a:ext cx="11149445" cy="40828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Uz koje se riječi nalaze riječi: oko, blizu, u, na , iza, ispred? Koju ulogu imaju?</a:t>
            </a:r>
          </a:p>
          <a:p>
            <a:pPr marL="0" indent="0">
              <a:buNone/>
            </a:pPr>
            <a:endParaRPr lang="hr-H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err="1" smtClean="0">
                <a:solidFill>
                  <a:schemeClr val="accent5">
                    <a:lumMod val="50000"/>
                  </a:schemeClr>
                </a:solidFill>
              </a:rPr>
              <a:t>Deni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 trči 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OKO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stola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.	Jakov drži knjige 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U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stolu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.	    Karlo stoji 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IZA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stola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               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BLIZU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				</a:t>
            </a: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     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NA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			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ISPRED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0B050"/>
                </a:solidFill>
              </a:rPr>
              <a:t>	</a:t>
            </a:r>
            <a:endParaRPr lang="hr-HR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Nalaze se uz imenicu </a:t>
            </a:r>
            <a:r>
              <a:rPr lang="hr-HR" u="sng" dirty="0" smtClean="0">
                <a:solidFill>
                  <a:srgbClr val="FF0000"/>
                </a:solidFill>
              </a:rPr>
              <a:t>STOL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Utječu na promjenu oblika riječi </a:t>
            </a:r>
            <a:r>
              <a:rPr lang="hr-HR" u="sng" dirty="0" smtClean="0">
                <a:solidFill>
                  <a:schemeClr val="accent6">
                    <a:lumMod val="50000"/>
                  </a:schemeClr>
                </a:solidFill>
              </a:rPr>
              <a:t>STOL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.	</a:t>
            </a:r>
            <a:r>
              <a:rPr lang="hr-HR" dirty="0" smtClean="0">
                <a:solidFill>
                  <a:srgbClr val="00B050"/>
                </a:solidFill>
              </a:rPr>
              <a:t>				</a:t>
            </a:r>
            <a:endParaRPr lang="hr-H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66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4280361" y="3374967"/>
            <a:ext cx="2718260" cy="1346662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u="sng" dirty="0" smtClean="0">
                <a:solidFill>
                  <a:schemeClr val="accent5">
                    <a:lumMod val="50000"/>
                  </a:schemeClr>
                </a:solidFill>
              </a:rPr>
              <a:t>PRIJEDLOZI</a:t>
            </a:r>
            <a:endParaRPr lang="hr-HR" sz="28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" name="Zakrivljeni poveznik 5"/>
          <p:cNvCxnSpPr>
            <a:stCxn id="4" idx="7"/>
            <a:endCxn id="7" idx="0"/>
          </p:cNvCxnSpPr>
          <p:nvPr/>
        </p:nvCxnSpPr>
        <p:spPr>
          <a:xfrm rot="5400000" flipH="1" flipV="1">
            <a:off x="7448338" y="2132316"/>
            <a:ext cx="592069" cy="2287662"/>
          </a:xfrm>
          <a:prstGeom prst="curvedConnector3">
            <a:avLst>
              <a:gd name="adj1" fmla="val 13861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Jednakokračni trokut 6"/>
          <p:cNvSpPr/>
          <p:nvPr/>
        </p:nvSpPr>
        <p:spPr>
          <a:xfrm>
            <a:off x="6724475" y="2980112"/>
            <a:ext cx="4327456" cy="1986742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</a:rPr>
              <a:t>OZNAČUJU ODNOSE MEĐU RIJEČIMA</a:t>
            </a:r>
            <a:endParaRPr lang="hr-HR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4" name="Zakrivljeni poveznik 13"/>
          <p:cNvCxnSpPr>
            <a:stCxn id="4" idx="0"/>
            <a:endCxn id="17" idx="0"/>
          </p:cNvCxnSpPr>
          <p:nvPr/>
        </p:nvCxnSpPr>
        <p:spPr>
          <a:xfrm rot="5400000" flipH="1" flipV="1">
            <a:off x="5282788" y="1714907"/>
            <a:ext cx="2025771" cy="1294350"/>
          </a:xfrm>
          <a:prstGeom prst="curvedConnector4">
            <a:avLst>
              <a:gd name="adj1" fmla="val 25404"/>
              <a:gd name="adj2" fmla="val 117661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ortni 16"/>
          <p:cNvSpPr/>
          <p:nvPr/>
        </p:nvSpPr>
        <p:spPr>
          <a:xfrm rot="21388543">
            <a:off x="4041925" y="531164"/>
            <a:ext cx="2903669" cy="1814558"/>
          </a:xfrm>
          <a:prstGeom prst="pie">
            <a:avLst>
              <a:gd name="adj1" fmla="val 0"/>
              <a:gd name="adj2" fmla="val 1237936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 smtClean="0">
              <a:solidFill>
                <a:schemeClr val="tx1"/>
              </a:solidFill>
            </a:endParaRPr>
          </a:p>
          <a:p>
            <a:pPr algn="ctr"/>
            <a:endParaRPr lang="hr-HR" dirty="0">
              <a:solidFill>
                <a:schemeClr val="tx1"/>
              </a:solidFill>
            </a:endParaRPr>
          </a:p>
          <a:p>
            <a:pPr algn="ctr"/>
            <a:endParaRPr lang="hr-HR" dirty="0" smtClean="0">
              <a:solidFill>
                <a:schemeClr val="tx1"/>
              </a:solidFill>
            </a:endParaRPr>
          </a:p>
          <a:p>
            <a:pPr algn="ctr"/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</a:rPr>
              <a:t>NEPROMJENJIVE RIJEČI</a:t>
            </a:r>
            <a:endParaRPr lang="hr-HR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" name="Oblak 18"/>
          <p:cNvSpPr/>
          <p:nvPr/>
        </p:nvSpPr>
        <p:spPr>
          <a:xfrm>
            <a:off x="712177" y="4272742"/>
            <a:ext cx="3194805" cy="1388225"/>
          </a:xfrm>
          <a:prstGeom prst="cloud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</a:rPr>
              <a:t>UTJEČU NA PROMJENU OBLIKA IMENICE</a:t>
            </a:r>
            <a:endParaRPr lang="hr-HR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4" name="Zakrivljeni poveznik 23"/>
          <p:cNvCxnSpPr>
            <a:stCxn id="4" idx="2"/>
            <a:endCxn id="19" idx="0"/>
          </p:cNvCxnSpPr>
          <p:nvPr/>
        </p:nvCxnSpPr>
        <p:spPr>
          <a:xfrm rot="10800000" flipV="1">
            <a:off x="3904321" y="4048297"/>
            <a:ext cx="376041" cy="918557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Zakrivljeni poveznik 4"/>
          <p:cNvCxnSpPr>
            <a:stCxn id="4" idx="4"/>
          </p:cNvCxnSpPr>
          <p:nvPr/>
        </p:nvCxnSpPr>
        <p:spPr>
          <a:xfrm rot="5400000">
            <a:off x="4789234" y="4893145"/>
            <a:ext cx="1030781" cy="687748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Dijagram toka: Bušena vrpca 8"/>
          <p:cNvSpPr/>
          <p:nvPr/>
        </p:nvSpPr>
        <p:spPr>
          <a:xfrm>
            <a:off x="4960750" y="5660967"/>
            <a:ext cx="2240898" cy="1055716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STOJE UZ IMENICU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665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9699" y="1965325"/>
            <a:ext cx="8165124" cy="1325563"/>
          </a:xfrm>
        </p:spPr>
        <p:txBody>
          <a:bodyPr>
            <a:normAutofit/>
          </a:bodyPr>
          <a:lstStyle/>
          <a:p>
            <a:pPr algn="ctr"/>
            <a:r>
              <a:rPr lang="hr-HR" sz="60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PRIJEDLOZI</a:t>
            </a:r>
            <a:endParaRPr lang="hr-HR" sz="60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" name="Ravni poveznik sa strelicom 3"/>
          <p:cNvCxnSpPr/>
          <p:nvPr/>
        </p:nvCxnSpPr>
        <p:spPr>
          <a:xfrm flipH="1">
            <a:off x="4853353" y="3000586"/>
            <a:ext cx="17585" cy="1063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niOkvir 4"/>
          <p:cNvSpPr txBox="1"/>
          <p:nvPr/>
        </p:nvSpPr>
        <p:spPr>
          <a:xfrm>
            <a:off x="3648807" y="4064455"/>
            <a:ext cx="194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 smtClean="0">
                <a:solidFill>
                  <a:srgbClr val="C00000"/>
                </a:solidFill>
              </a:rPr>
              <a:t>PRIJE</a:t>
            </a:r>
            <a:endParaRPr lang="hr-HR" sz="5400" b="1" dirty="0">
              <a:solidFill>
                <a:srgbClr val="C00000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5591906" y="4064455"/>
            <a:ext cx="34377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 smtClean="0">
                <a:solidFill>
                  <a:schemeClr val="accent5">
                    <a:lumMod val="50000"/>
                  </a:schemeClr>
                </a:solidFill>
              </a:rPr>
              <a:t>ČEGA </a:t>
            </a:r>
            <a:endParaRPr lang="hr-HR" sz="5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sz="5400" b="1" dirty="0" smtClean="0">
                <a:solidFill>
                  <a:schemeClr val="accent5">
                    <a:lumMod val="50000"/>
                  </a:schemeClr>
                </a:solidFill>
              </a:rPr>
              <a:t>&gt; </a:t>
            </a:r>
            <a:r>
              <a:rPr lang="hr-HR" sz="5400" b="1" dirty="0" smtClean="0">
                <a:solidFill>
                  <a:srgbClr val="C00000"/>
                </a:solidFill>
              </a:rPr>
              <a:t>IMENICE</a:t>
            </a:r>
            <a:endParaRPr lang="hr-HR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9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70438" y="764931"/>
            <a:ext cx="93110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NASTAVNI LISTIĆ </a:t>
            </a:r>
            <a:r>
              <a:rPr lang="hr-HR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hr-HR" sz="2400" b="1" dirty="0">
              <a:solidFill>
                <a:schemeClr val="accent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Upotpunite </a:t>
            </a:r>
            <a:r>
              <a:rPr lang="hr-H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tekst prijedlozima.</a:t>
            </a:r>
            <a:endParaRPr lang="hr-HR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ZANIMLJIVOSTI</a:t>
            </a:r>
            <a:endParaRPr lang="hr-HR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Voda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______ Marsu?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Znanstvenici su došli _______ zanimljivog otkrića da je voda tekla ________ planetu Marsu. Istraživači su _________ nekoliko tjedana _________ „Crvenom planetu“ pronašli bijeli mineral. Tvrde da se radi _________ ledu. Vjeruju kako ova otkrića pokazuju da je ________ Marsu moglo biti vode. </a:t>
            </a:r>
          </a:p>
        </p:txBody>
      </p:sp>
    </p:spTree>
    <p:extLst>
      <p:ext uri="{BB962C8B-B14F-4D97-AF65-F5344CB8AC3E}">
        <p14:creationId xmlns:p14="http://schemas.microsoft.com/office/powerpoint/2010/main" val="4244004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70438" y="764931"/>
            <a:ext cx="93110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Provjerimo.</a:t>
            </a:r>
            <a:endParaRPr lang="hr-HR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ZANIMLJIVOSTI 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Voda </a:t>
            </a:r>
            <a:r>
              <a:rPr lang="hr-H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sz="24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Marsu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Znanstvenici su došli </a:t>
            </a:r>
            <a:r>
              <a:rPr lang="hr-H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zanimljivog </a:t>
            </a:r>
            <a:r>
              <a:rPr lang="hr-HR" sz="24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otkrića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da je voda tekla </a:t>
            </a:r>
            <a:r>
              <a:rPr lang="hr-H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sz="24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planetu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Marsu. Istraživači su </a:t>
            </a:r>
            <a:r>
              <a:rPr lang="hr-H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prije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nekoliko </a:t>
            </a:r>
            <a:r>
              <a:rPr lang="hr-HR" sz="24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tjedana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„Crvenom </a:t>
            </a:r>
            <a:r>
              <a:rPr lang="hr-HR" sz="24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planetu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“ pronašli bijeli mineral. Tvrde da se radi </a:t>
            </a:r>
            <a:r>
              <a:rPr lang="hr-H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sz="24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ledu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Vjeruju kako ova otkrića pokazuju da je </a:t>
            </a:r>
            <a:r>
              <a:rPr lang="hr-H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sz="24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Marsu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moglo biti vode. </a:t>
            </a:r>
          </a:p>
        </p:txBody>
      </p:sp>
    </p:spTree>
    <p:extLst>
      <p:ext uri="{BB962C8B-B14F-4D97-AF65-F5344CB8AC3E}">
        <p14:creationId xmlns:p14="http://schemas.microsoft.com/office/powerpoint/2010/main" val="3645312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70438" y="764931"/>
            <a:ext cx="93110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NASTAVNI LISTIĆ </a:t>
            </a:r>
            <a:r>
              <a:rPr lang="hr-HR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hr-HR" sz="2400" b="1" dirty="0">
              <a:solidFill>
                <a:schemeClr val="accent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Upotpuni </a:t>
            </a:r>
            <a:r>
              <a:rPr lang="hr-H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tekst prijedlozima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hr-HR" sz="24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Podcrtaj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imenice uz koje dolaze.</a:t>
            </a:r>
            <a:endParaRPr lang="hr-HR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Te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godine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_____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vrijeme školskih praznika nije mi se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uopće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išlo ni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____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more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ni ____ Samobor. Nigdje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mi nije bilo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ljepše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nego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____ školi -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razumije se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____ odmorom ili _____ školom gdje se svi okupimo ____ klupica.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Volim biti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____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svojim društvom, posebno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____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prijateljicom koja me trpi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____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malih nogu…</a:t>
            </a:r>
          </a:p>
          <a:p>
            <a:pPr>
              <a:lnSpc>
                <a:spcPct val="150000"/>
              </a:lnSpc>
            </a:pPr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739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1163</Words>
  <Application>Microsoft Office PowerPoint</Application>
  <PresentationFormat>Široki zaslon</PresentationFormat>
  <Paragraphs>281</Paragraphs>
  <Slides>29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Tema sustava Office</vt:lpstr>
      <vt:lpstr>PRIJEDLOZI 5.r.</vt:lpstr>
      <vt:lpstr>PowerPoint prezentacija</vt:lpstr>
      <vt:lpstr>PowerPoint prezentacija</vt:lpstr>
      <vt:lpstr>PowerPoint prezentacija</vt:lpstr>
      <vt:lpstr>PowerPoint prezentacija</vt:lpstr>
      <vt:lpstr>PRIJEDLOZI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PRIJEDLOZI = PRILOZI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PRILOZI 5.r.</dc:title>
  <dc:creator>Sanja</dc:creator>
  <cp:lastModifiedBy>Sanja</cp:lastModifiedBy>
  <cp:revision>150</cp:revision>
  <cp:lastPrinted>2020-11-16T19:55:37Z</cp:lastPrinted>
  <dcterms:created xsi:type="dcterms:W3CDTF">2020-10-31T22:11:52Z</dcterms:created>
  <dcterms:modified xsi:type="dcterms:W3CDTF">2021-04-16T16:20:54Z</dcterms:modified>
</cp:coreProperties>
</file>